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2" d="100"/>
          <a:sy n="92" d="100"/>
        </p:scale>
        <p:origin x="-12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1D6125-7494-2A44-8508-25341EE572E4}"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A54AD774-5B20-6C45-A2C3-7A65A5BF5794}">
      <dgm:prSet phldrT="[Text]"/>
      <dgm:spPr/>
      <dgm:t>
        <a:bodyPr/>
        <a:lstStyle/>
        <a:p>
          <a:r>
            <a:rPr lang="en-US" dirty="0" smtClean="0"/>
            <a:t>Classic Success Model</a:t>
          </a:r>
          <a:endParaRPr lang="en-US" dirty="0"/>
        </a:p>
      </dgm:t>
    </dgm:pt>
    <dgm:pt modelId="{931FC5B6-701D-674E-84D7-C65A380D7260}" type="parTrans" cxnId="{4B44B0A9-FEA7-834C-A7BF-7899020F1A7C}">
      <dgm:prSet/>
      <dgm:spPr/>
      <dgm:t>
        <a:bodyPr/>
        <a:lstStyle/>
        <a:p>
          <a:endParaRPr lang="en-US"/>
        </a:p>
      </dgm:t>
    </dgm:pt>
    <dgm:pt modelId="{E712367C-510F-7845-94F7-2B6B15C37652}" type="sibTrans" cxnId="{4B44B0A9-FEA7-834C-A7BF-7899020F1A7C}">
      <dgm:prSet/>
      <dgm:spPr/>
      <dgm:t>
        <a:bodyPr/>
        <a:lstStyle/>
        <a:p>
          <a:endParaRPr lang="en-US"/>
        </a:p>
      </dgm:t>
    </dgm:pt>
    <dgm:pt modelId="{11D1BE76-7608-CC4C-84F3-F7D91C6AD8AA}">
      <dgm:prSet phldrT="[Text]"/>
      <dgm:spPr/>
      <dgm:t>
        <a:bodyPr/>
        <a:lstStyle/>
        <a:p>
          <a:r>
            <a:rPr lang="en-US" dirty="0" smtClean="0"/>
            <a:t>Great Price</a:t>
          </a:r>
          <a:endParaRPr lang="en-US" dirty="0"/>
        </a:p>
      </dgm:t>
    </dgm:pt>
    <dgm:pt modelId="{934620A4-6A6D-E94A-ABAC-A387D574D7C2}" type="parTrans" cxnId="{C57E3CDC-CB38-3E49-BC3D-620B44C06D10}">
      <dgm:prSet/>
      <dgm:spPr/>
      <dgm:t>
        <a:bodyPr/>
        <a:lstStyle/>
        <a:p>
          <a:endParaRPr lang="en-US"/>
        </a:p>
      </dgm:t>
    </dgm:pt>
    <dgm:pt modelId="{BD4D9553-BB26-6D4E-828D-A6291D64C5CC}" type="sibTrans" cxnId="{C57E3CDC-CB38-3E49-BC3D-620B44C06D10}">
      <dgm:prSet/>
      <dgm:spPr/>
      <dgm:t>
        <a:bodyPr/>
        <a:lstStyle/>
        <a:p>
          <a:endParaRPr lang="en-US"/>
        </a:p>
      </dgm:t>
    </dgm:pt>
    <dgm:pt modelId="{091FED47-0995-E64D-811B-80508177CB28}">
      <dgm:prSet phldrT="[Text]"/>
      <dgm:spPr/>
      <dgm:t>
        <a:bodyPr/>
        <a:lstStyle/>
        <a:p>
          <a:r>
            <a:rPr lang="en-US" dirty="0" smtClean="0"/>
            <a:t>Most Features</a:t>
          </a:r>
          <a:endParaRPr lang="en-US" dirty="0"/>
        </a:p>
      </dgm:t>
    </dgm:pt>
    <dgm:pt modelId="{2189496E-25C4-4E46-B1CF-0C3451CA7D46}" type="parTrans" cxnId="{9B6B3398-47D9-8541-9CDB-3023B5D1BFFC}">
      <dgm:prSet/>
      <dgm:spPr/>
      <dgm:t>
        <a:bodyPr/>
        <a:lstStyle/>
        <a:p>
          <a:endParaRPr lang="en-US"/>
        </a:p>
      </dgm:t>
    </dgm:pt>
    <dgm:pt modelId="{FCDF7FFA-A216-F34A-B9CA-4CFA2F1092E8}" type="sibTrans" cxnId="{9B6B3398-47D9-8541-9CDB-3023B5D1BFFC}">
      <dgm:prSet/>
      <dgm:spPr/>
      <dgm:t>
        <a:bodyPr/>
        <a:lstStyle/>
        <a:p>
          <a:endParaRPr lang="en-US"/>
        </a:p>
      </dgm:t>
    </dgm:pt>
    <dgm:pt modelId="{C6D4809B-37A6-114D-A022-72CD560B9FC7}">
      <dgm:prSet phldrT="[Text]"/>
      <dgm:spPr/>
      <dgm:t>
        <a:bodyPr/>
        <a:lstStyle/>
        <a:p>
          <a:r>
            <a:rPr lang="en-US" dirty="0" smtClean="0"/>
            <a:t>Best Quality</a:t>
          </a:r>
          <a:endParaRPr lang="en-US" dirty="0"/>
        </a:p>
      </dgm:t>
    </dgm:pt>
    <dgm:pt modelId="{618CBEB0-4949-DA41-B22F-29CC443C375F}" type="parTrans" cxnId="{AE828F85-5E76-3D46-AB3E-5D5F467B6706}">
      <dgm:prSet/>
      <dgm:spPr/>
      <dgm:t>
        <a:bodyPr/>
        <a:lstStyle/>
        <a:p>
          <a:endParaRPr lang="en-US"/>
        </a:p>
      </dgm:t>
    </dgm:pt>
    <dgm:pt modelId="{71EABF3E-B00E-2243-9385-786A8BECBDDB}" type="sibTrans" cxnId="{AE828F85-5E76-3D46-AB3E-5D5F467B6706}">
      <dgm:prSet/>
      <dgm:spPr/>
      <dgm:t>
        <a:bodyPr/>
        <a:lstStyle/>
        <a:p>
          <a:endParaRPr lang="en-US"/>
        </a:p>
      </dgm:t>
    </dgm:pt>
    <dgm:pt modelId="{091E039A-B20B-4948-8646-8E770068E3B0}">
      <dgm:prSet phldrT="[Text]"/>
      <dgm:spPr/>
      <dgm:t>
        <a:bodyPr/>
        <a:lstStyle/>
        <a:p>
          <a:r>
            <a:rPr lang="en-US" dirty="0" smtClean="0"/>
            <a:t>Best Service</a:t>
          </a:r>
          <a:endParaRPr lang="en-US" dirty="0"/>
        </a:p>
      </dgm:t>
    </dgm:pt>
    <dgm:pt modelId="{0D425C2C-4455-9849-8DC9-337C5B3D270D}" type="parTrans" cxnId="{D47A42B5-DB14-4F4A-B38D-2E628DB175A2}">
      <dgm:prSet/>
      <dgm:spPr/>
      <dgm:t>
        <a:bodyPr/>
        <a:lstStyle/>
        <a:p>
          <a:endParaRPr lang="en-US"/>
        </a:p>
      </dgm:t>
    </dgm:pt>
    <dgm:pt modelId="{046B6A94-0B85-0C4E-AC7A-8E2B94485AE7}" type="sibTrans" cxnId="{D47A42B5-DB14-4F4A-B38D-2E628DB175A2}">
      <dgm:prSet/>
      <dgm:spPr/>
      <dgm:t>
        <a:bodyPr/>
        <a:lstStyle/>
        <a:p>
          <a:endParaRPr lang="en-US"/>
        </a:p>
      </dgm:t>
    </dgm:pt>
    <dgm:pt modelId="{5178387B-C299-3144-AC11-A5B8D0D8D9F0}" type="pres">
      <dgm:prSet presAssocID="{CD1D6125-7494-2A44-8508-25341EE572E4}" presName="cycle" presStyleCnt="0">
        <dgm:presLayoutVars>
          <dgm:chMax val="1"/>
          <dgm:dir/>
          <dgm:animLvl val="ctr"/>
          <dgm:resizeHandles val="exact"/>
        </dgm:presLayoutVars>
      </dgm:prSet>
      <dgm:spPr/>
      <dgm:t>
        <a:bodyPr/>
        <a:lstStyle/>
        <a:p>
          <a:endParaRPr lang="en-US"/>
        </a:p>
      </dgm:t>
    </dgm:pt>
    <dgm:pt modelId="{36FE9D1D-A0F8-A745-833A-CFD317CDB123}" type="pres">
      <dgm:prSet presAssocID="{A54AD774-5B20-6C45-A2C3-7A65A5BF5794}" presName="centerShape" presStyleLbl="node0" presStyleIdx="0" presStyleCnt="1"/>
      <dgm:spPr/>
      <dgm:t>
        <a:bodyPr/>
        <a:lstStyle/>
        <a:p>
          <a:endParaRPr lang="en-US"/>
        </a:p>
      </dgm:t>
    </dgm:pt>
    <dgm:pt modelId="{84FC3880-4A96-2245-A837-B197EEB712E3}" type="pres">
      <dgm:prSet presAssocID="{934620A4-6A6D-E94A-ABAC-A387D574D7C2}" presName="parTrans" presStyleLbl="bgSibTrans2D1" presStyleIdx="0" presStyleCnt="4"/>
      <dgm:spPr/>
      <dgm:t>
        <a:bodyPr/>
        <a:lstStyle/>
        <a:p>
          <a:endParaRPr lang="en-US"/>
        </a:p>
      </dgm:t>
    </dgm:pt>
    <dgm:pt modelId="{5F956AE3-37FD-0F47-B3EC-9A8526C59A84}" type="pres">
      <dgm:prSet presAssocID="{11D1BE76-7608-CC4C-84F3-F7D91C6AD8AA}" presName="node" presStyleLbl="node1" presStyleIdx="0" presStyleCnt="4">
        <dgm:presLayoutVars>
          <dgm:bulletEnabled val="1"/>
        </dgm:presLayoutVars>
      </dgm:prSet>
      <dgm:spPr/>
      <dgm:t>
        <a:bodyPr/>
        <a:lstStyle/>
        <a:p>
          <a:endParaRPr lang="en-US"/>
        </a:p>
      </dgm:t>
    </dgm:pt>
    <dgm:pt modelId="{A2F91BAE-DD73-8A49-95D7-7DDB4C68CB54}" type="pres">
      <dgm:prSet presAssocID="{2189496E-25C4-4E46-B1CF-0C3451CA7D46}" presName="parTrans" presStyleLbl="bgSibTrans2D1" presStyleIdx="1" presStyleCnt="4"/>
      <dgm:spPr/>
      <dgm:t>
        <a:bodyPr/>
        <a:lstStyle/>
        <a:p>
          <a:endParaRPr lang="en-US"/>
        </a:p>
      </dgm:t>
    </dgm:pt>
    <dgm:pt modelId="{F1CFAF81-930B-3241-8166-041FEF0C988F}" type="pres">
      <dgm:prSet presAssocID="{091FED47-0995-E64D-811B-80508177CB28}" presName="node" presStyleLbl="node1" presStyleIdx="1" presStyleCnt="4">
        <dgm:presLayoutVars>
          <dgm:bulletEnabled val="1"/>
        </dgm:presLayoutVars>
      </dgm:prSet>
      <dgm:spPr/>
      <dgm:t>
        <a:bodyPr/>
        <a:lstStyle/>
        <a:p>
          <a:endParaRPr lang="en-US"/>
        </a:p>
      </dgm:t>
    </dgm:pt>
    <dgm:pt modelId="{AF4D2AE8-400F-724F-9015-380A98B6C33E}" type="pres">
      <dgm:prSet presAssocID="{618CBEB0-4949-DA41-B22F-29CC443C375F}" presName="parTrans" presStyleLbl="bgSibTrans2D1" presStyleIdx="2" presStyleCnt="4"/>
      <dgm:spPr/>
      <dgm:t>
        <a:bodyPr/>
        <a:lstStyle/>
        <a:p>
          <a:endParaRPr lang="en-US"/>
        </a:p>
      </dgm:t>
    </dgm:pt>
    <dgm:pt modelId="{D51C060D-3BC8-E34C-A4DB-88C4EDA23355}" type="pres">
      <dgm:prSet presAssocID="{C6D4809B-37A6-114D-A022-72CD560B9FC7}" presName="node" presStyleLbl="node1" presStyleIdx="2" presStyleCnt="4">
        <dgm:presLayoutVars>
          <dgm:bulletEnabled val="1"/>
        </dgm:presLayoutVars>
      </dgm:prSet>
      <dgm:spPr/>
      <dgm:t>
        <a:bodyPr/>
        <a:lstStyle/>
        <a:p>
          <a:endParaRPr lang="en-US"/>
        </a:p>
      </dgm:t>
    </dgm:pt>
    <dgm:pt modelId="{243F239B-DDA3-FD41-995C-D78AF27510A5}" type="pres">
      <dgm:prSet presAssocID="{0D425C2C-4455-9849-8DC9-337C5B3D270D}" presName="parTrans" presStyleLbl="bgSibTrans2D1" presStyleIdx="3" presStyleCnt="4"/>
      <dgm:spPr/>
      <dgm:t>
        <a:bodyPr/>
        <a:lstStyle/>
        <a:p>
          <a:endParaRPr lang="en-US"/>
        </a:p>
      </dgm:t>
    </dgm:pt>
    <dgm:pt modelId="{3C5AB724-3D2D-EA46-A06A-17AAC025CB5A}" type="pres">
      <dgm:prSet presAssocID="{091E039A-B20B-4948-8646-8E770068E3B0}" presName="node" presStyleLbl="node1" presStyleIdx="3" presStyleCnt="4">
        <dgm:presLayoutVars>
          <dgm:bulletEnabled val="1"/>
        </dgm:presLayoutVars>
      </dgm:prSet>
      <dgm:spPr/>
      <dgm:t>
        <a:bodyPr/>
        <a:lstStyle/>
        <a:p>
          <a:endParaRPr lang="en-US"/>
        </a:p>
      </dgm:t>
    </dgm:pt>
  </dgm:ptLst>
  <dgm:cxnLst>
    <dgm:cxn modelId="{E3DF86F8-48F5-F544-9535-9D3D57925F93}" type="presOf" srcId="{A54AD774-5B20-6C45-A2C3-7A65A5BF5794}" destId="{36FE9D1D-A0F8-A745-833A-CFD317CDB123}" srcOrd="0" destOrd="0" presId="urn:microsoft.com/office/officeart/2005/8/layout/radial4"/>
    <dgm:cxn modelId="{D47A42B5-DB14-4F4A-B38D-2E628DB175A2}" srcId="{A54AD774-5B20-6C45-A2C3-7A65A5BF5794}" destId="{091E039A-B20B-4948-8646-8E770068E3B0}" srcOrd="3" destOrd="0" parTransId="{0D425C2C-4455-9849-8DC9-337C5B3D270D}" sibTransId="{046B6A94-0B85-0C4E-AC7A-8E2B94485AE7}"/>
    <dgm:cxn modelId="{4B44B0A9-FEA7-834C-A7BF-7899020F1A7C}" srcId="{CD1D6125-7494-2A44-8508-25341EE572E4}" destId="{A54AD774-5B20-6C45-A2C3-7A65A5BF5794}" srcOrd="0" destOrd="0" parTransId="{931FC5B6-701D-674E-84D7-C65A380D7260}" sibTransId="{E712367C-510F-7845-94F7-2B6B15C37652}"/>
    <dgm:cxn modelId="{AE828F85-5E76-3D46-AB3E-5D5F467B6706}" srcId="{A54AD774-5B20-6C45-A2C3-7A65A5BF5794}" destId="{C6D4809B-37A6-114D-A022-72CD560B9FC7}" srcOrd="2" destOrd="0" parTransId="{618CBEB0-4949-DA41-B22F-29CC443C375F}" sibTransId="{71EABF3E-B00E-2243-9385-786A8BECBDDB}"/>
    <dgm:cxn modelId="{A1E29FEE-E036-3043-89A6-8BF0A5A94FAB}" type="presOf" srcId="{934620A4-6A6D-E94A-ABAC-A387D574D7C2}" destId="{84FC3880-4A96-2245-A837-B197EEB712E3}" srcOrd="0" destOrd="0" presId="urn:microsoft.com/office/officeart/2005/8/layout/radial4"/>
    <dgm:cxn modelId="{9B6B3398-47D9-8541-9CDB-3023B5D1BFFC}" srcId="{A54AD774-5B20-6C45-A2C3-7A65A5BF5794}" destId="{091FED47-0995-E64D-811B-80508177CB28}" srcOrd="1" destOrd="0" parTransId="{2189496E-25C4-4E46-B1CF-0C3451CA7D46}" sibTransId="{FCDF7FFA-A216-F34A-B9CA-4CFA2F1092E8}"/>
    <dgm:cxn modelId="{FD962E9C-19BA-4749-8847-39702DA10F6C}" type="presOf" srcId="{CD1D6125-7494-2A44-8508-25341EE572E4}" destId="{5178387B-C299-3144-AC11-A5B8D0D8D9F0}" srcOrd="0" destOrd="0" presId="urn:microsoft.com/office/officeart/2005/8/layout/radial4"/>
    <dgm:cxn modelId="{65B9DA30-6E66-4E43-97ED-0AA46538B2FB}" type="presOf" srcId="{2189496E-25C4-4E46-B1CF-0C3451CA7D46}" destId="{A2F91BAE-DD73-8A49-95D7-7DDB4C68CB54}" srcOrd="0" destOrd="0" presId="urn:microsoft.com/office/officeart/2005/8/layout/radial4"/>
    <dgm:cxn modelId="{C57E3CDC-CB38-3E49-BC3D-620B44C06D10}" srcId="{A54AD774-5B20-6C45-A2C3-7A65A5BF5794}" destId="{11D1BE76-7608-CC4C-84F3-F7D91C6AD8AA}" srcOrd="0" destOrd="0" parTransId="{934620A4-6A6D-E94A-ABAC-A387D574D7C2}" sibTransId="{BD4D9553-BB26-6D4E-828D-A6291D64C5CC}"/>
    <dgm:cxn modelId="{3A9AA874-9481-5143-A87F-4EB5FB6F2FBF}" type="presOf" srcId="{0D425C2C-4455-9849-8DC9-337C5B3D270D}" destId="{243F239B-DDA3-FD41-995C-D78AF27510A5}" srcOrd="0" destOrd="0" presId="urn:microsoft.com/office/officeart/2005/8/layout/radial4"/>
    <dgm:cxn modelId="{31C02F52-C798-C54D-AD9B-D9F8EDEAFD9E}" type="presOf" srcId="{091E039A-B20B-4948-8646-8E770068E3B0}" destId="{3C5AB724-3D2D-EA46-A06A-17AAC025CB5A}" srcOrd="0" destOrd="0" presId="urn:microsoft.com/office/officeart/2005/8/layout/radial4"/>
    <dgm:cxn modelId="{0B603F99-F473-8047-8410-E860A4D36A93}" type="presOf" srcId="{C6D4809B-37A6-114D-A022-72CD560B9FC7}" destId="{D51C060D-3BC8-E34C-A4DB-88C4EDA23355}" srcOrd="0" destOrd="0" presId="urn:microsoft.com/office/officeart/2005/8/layout/radial4"/>
    <dgm:cxn modelId="{8AD8F36E-9474-2A49-B778-5FD6B66937AC}" type="presOf" srcId="{091FED47-0995-E64D-811B-80508177CB28}" destId="{F1CFAF81-930B-3241-8166-041FEF0C988F}" srcOrd="0" destOrd="0" presId="urn:microsoft.com/office/officeart/2005/8/layout/radial4"/>
    <dgm:cxn modelId="{96782CC5-4C2E-4D47-AC65-FDEF65F37EC4}" type="presOf" srcId="{618CBEB0-4949-DA41-B22F-29CC443C375F}" destId="{AF4D2AE8-400F-724F-9015-380A98B6C33E}" srcOrd="0" destOrd="0" presId="urn:microsoft.com/office/officeart/2005/8/layout/radial4"/>
    <dgm:cxn modelId="{25DA933C-107D-C842-A1A7-DAF166DB6676}" type="presOf" srcId="{11D1BE76-7608-CC4C-84F3-F7D91C6AD8AA}" destId="{5F956AE3-37FD-0F47-B3EC-9A8526C59A84}" srcOrd="0" destOrd="0" presId="urn:microsoft.com/office/officeart/2005/8/layout/radial4"/>
    <dgm:cxn modelId="{909AED86-DAB9-C747-90BD-F8BEDE80DAAD}" type="presParOf" srcId="{5178387B-C299-3144-AC11-A5B8D0D8D9F0}" destId="{36FE9D1D-A0F8-A745-833A-CFD317CDB123}" srcOrd="0" destOrd="0" presId="urn:microsoft.com/office/officeart/2005/8/layout/radial4"/>
    <dgm:cxn modelId="{81E02501-5E53-9547-9EB8-6D35FB4DE6F3}" type="presParOf" srcId="{5178387B-C299-3144-AC11-A5B8D0D8D9F0}" destId="{84FC3880-4A96-2245-A837-B197EEB712E3}" srcOrd="1" destOrd="0" presId="urn:microsoft.com/office/officeart/2005/8/layout/radial4"/>
    <dgm:cxn modelId="{D5BC3D64-B0FA-E74D-B6AE-6F3814585807}" type="presParOf" srcId="{5178387B-C299-3144-AC11-A5B8D0D8D9F0}" destId="{5F956AE3-37FD-0F47-B3EC-9A8526C59A84}" srcOrd="2" destOrd="0" presId="urn:microsoft.com/office/officeart/2005/8/layout/radial4"/>
    <dgm:cxn modelId="{283C033B-6C1F-0849-8C5C-80F5A67A3D9B}" type="presParOf" srcId="{5178387B-C299-3144-AC11-A5B8D0D8D9F0}" destId="{A2F91BAE-DD73-8A49-95D7-7DDB4C68CB54}" srcOrd="3" destOrd="0" presId="urn:microsoft.com/office/officeart/2005/8/layout/radial4"/>
    <dgm:cxn modelId="{D258C4F2-68F3-8943-B6E5-7106BE100A45}" type="presParOf" srcId="{5178387B-C299-3144-AC11-A5B8D0D8D9F0}" destId="{F1CFAF81-930B-3241-8166-041FEF0C988F}" srcOrd="4" destOrd="0" presId="urn:microsoft.com/office/officeart/2005/8/layout/radial4"/>
    <dgm:cxn modelId="{AE2BD049-D23E-B043-A8B8-74F11287D941}" type="presParOf" srcId="{5178387B-C299-3144-AC11-A5B8D0D8D9F0}" destId="{AF4D2AE8-400F-724F-9015-380A98B6C33E}" srcOrd="5" destOrd="0" presId="urn:microsoft.com/office/officeart/2005/8/layout/radial4"/>
    <dgm:cxn modelId="{9112E9BB-3949-F44D-881C-9C74D8DC95B2}" type="presParOf" srcId="{5178387B-C299-3144-AC11-A5B8D0D8D9F0}" destId="{D51C060D-3BC8-E34C-A4DB-88C4EDA23355}" srcOrd="6" destOrd="0" presId="urn:microsoft.com/office/officeart/2005/8/layout/radial4"/>
    <dgm:cxn modelId="{BEDD806B-95B0-244A-A264-8412BF373B7C}" type="presParOf" srcId="{5178387B-C299-3144-AC11-A5B8D0D8D9F0}" destId="{243F239B-DDA3-FD41-995C-D78AF27510A5}" srcOrd="7" destOrd="0" presId="urn:microsoft.com/office/officeart/2005/8/layout/radial4"/>
    <dgm:cxn modelId="{767A3F70-1E7E-2E4A-88B6-C8C415D97251}" type="presParOf" srcId="{5178387B-C299-3144-AC11-A5B8D0D8D9F0}" destId="{3C5AB724-3D2D-EA46-A06A-17AAC025CB5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976629-B320-774A-82A7-6457BA27B79F}" type="doc">
      <dgm:prSet loTypeId="urn:microsoft.com/office/officeart/2005/8/layout/cycle3" loCatId="" qsTypeId="urn:microsoft.com/office/officeart/2005/8/quickstyle/simple3" qsCatId="simple" csTypeId="urn:microsoft.com/office/officeart/2005/8/colors/colorful2" csCatId="colorful" phldr="1"/>
      <dgm:spPr/>
      <dgm:t>
        <a:bodyPr/>
        <a:lstStyle/>
        <a:p>
          <a:endParaRPr lang="en-US"/>
        </a:p>
      </dgm:t>
    </dgm:pt>
    <dgm:pt modelId="{4042815D-FC48-DE48-A5EC-860F6BCFDCC0}">
      <dgm:prSet phldrT="[Text]"/>
      <dgm:spPr/>
      <dgm:t>
        <a:bodyPr/>
        <a:lstStyle/>
        <a:p>
          <a:r>
            <a:rPr lang="en-US" dirty="0" smtClean="0"/>
            <a:t>Tell a story</a:t>
          </a:r>
          <a:endParaRPr lang="en-US" dirty="0"/>
        </a:p>
      </dgm:t>
    </dgm:pt>
    <dgm:pt modelId="{2714F2E5-9C8C-C94E-9421-97C7C7EFC3E2}" type="parTrans" cxnId="{BED607B4-17B5-E84D-B67A-FDAC2D3EAF3C}">
      <dgm:prSet/>
      <dgm:spPr/>
      <dgm:t>
        <a:bodyPr/>
        <a:lstStyle/>
        <a:p>
          <a:endParaRPr lang="en-US"/>
        </a:p>
      </dgm:t>
    </dgm:pt>
    <dgm:pt modelId="{6002848D-8B61-964D-88CF-343C4BD6142B}" type="sibTrans" cxnId="{BED607B4-17B5-E84D-B67A-FDAC2D3EAF3C}">
      <dgm:prSet/>
      <dgm:spPr/>
      <dgm:t>
        <a:bodyPr/>
        <a:lstStyle/>
        <a:p>
          <a:endParaRPr lang="en-US"/>
        </a:p>
      </dgm:t>
    </dgm:pt>
    <dgm:pt modelId="{C63D01A1-1B0A-BB48-BAC1-002D1A03E250}">
      <dgm:prSet phldrT="[Text]"/>
      <dgm:spPr/>
      <dgm:t>
        <a:bodyPr/>
        <a:lstStyle/>
        <a:p>
          <a:r>
            <a:rPr lang="en-US" dirty="0" smtClean="0"/>
            <a:t>Chunk the information</a:t>
          </a:r>
          <a:endParaRPr lang="en-US" dirty="0"/>
        </a:p>
      </dgm:t>
    </dgm:pt>
    <dgm:pt modelId="{6A18356F-25DB-CF43-A7D4-C41160A418E6}" type="parTrans" cxnId="{E376F0EB-DA66-DD47-95C5-C3B39B9D19EC}">
      <dgm:prSet/>
      <dgm:spPr/>
      <dgm:t>
        <a:bodyPr/>
        <a:lstStyle/>
        <a:p>
          <a:endParaRPr lang="en-US"/>
        </a:p>
      </dgm:t>
    </dgm:pt>
    <dgm:pt modelId="{F9FDBEB8-6EA3-0D43-89B8-716953B4E959}" type="sibTrans" cxnId="{E376F0EB-DA66-DD47-95C5-C3B39B9D19EC}">
      <dgm:prSet/>
      <dgm:spPr/>
      <dgm:t>
        <a:bodyPr/>
        <a:lstStyle/>
        <a:p>
          <a:endParaRPr lang="en-US"/>
        </a:p>
      </dgm:t>
    </dgm:pt>
    <dgm:pt modelId="{232C2AA9-7C8D-0845-B350-C2EDE892314E}">
      <dgm:prSet phldrT="[Text]"/>
      <dgm:spPr/>
      <dgm:t>
        <a:bodyPr/>
        <a:lstStyle/>
        <a:p>
          <a:r>
            <a:rPr lang="en-US" dirty="0" smtClean="0"/>
            <a:t>Control your pace</a:t>
          </a:r>
          <a:endParaRPr lang="en-US" dirty="0"/>
        </a:p>
      </dgm:t>
    </dgm:pt>
    <dgm:pt modelId="{F15BFB06-B1E6-7945-A46E-73BF35D2D20F}" type="parTrans" cxnId="{4D8C7654-4037-974E-8C36-25063102B009}">
      <dgm:prSet/>
      <dgm:spPr/>
      <dgm:t>
        <a:bodyPr/>
        <a:lstStyle/>
        <a:p>
          <a:endParaRPr lang="en-US"/>
        </a:p>
      </dgm:t>
    </dgm:pt>
    <dgm:pt modelId="{A2B71640-ACEC-DC45-AD4E-6CBC70372654}" type="sibTrans" cxnId="{4D8C7654-4037-974E-8C36-25063102B009}">
      <dgm:prSet/>
      <dgm:spPr/>
      <dgm:t>
        <a:bodyPr/>
        <a:lstStyle/>
        <a:p>
          <a:endParaRPr lang="en-US"/>
        </a:p>
      </dgm:t>
    </dgm:pt>
    <dgm:pt modelId="{053286B1-CDEA-884D-9716-1BAF569F3A6B}">
      <dgm:prSet phldrT="[Text]"/>
      <dgm:spPr/>
      <dgm:t>
        <a:bodyPr/>
        <a:lstStyle/>
        <a:p>
          <a:r>
            <a:rPr lang="en-US" dirty="0" smtClean="0"/>
            <a:t>Take them to the next level</a:t>
          </a:r>
          <a:endParaRPr lang="en-US" dirty="0"/>
        </a:p>
      </dgm:t>
    </dgm:pt>
    <dgm:pt modelId="{365F3B00-95B8-3348-9FE1-6D5A2C362CFD}" type="parTrans" cxnId="{8A3AC427-EE04-1542-BD1C-019E82AD384A}">
      <dgm:prSet/>
      <dgm:spPr/>
      <dgm:t>
        <a:bodyPr/>
        <a:lstStyle/>
        <a:p>
          <a:endParaRPr lang="en-US"/>
        </a:p>
      </dgm:t>
    </dgm:pt>
    <dgm:pt modelId="{FB9B0EB0-3F9A-7343-BAA7-1CD4031ADB23}" type="sibTrans" cxnId="{8A3AC427-EE04-1542-BD1C-019E82AD384A}">
      <dgm:prSet/>
      <dgm:spPr/>
      <dgm:t>
        <a:bodyPr/>
        <a:lstStyle/>
        <a:p>
          <a:endParaRPr lang="en-US"/>
        </a:p>
      </dgm:t>
    </dgm:pt>
    <dgm:pt modelId="{21D9D923-79CE-3C46-B672-D9943E9B5089}">
      <dgm:prSet phldrT="[Text]"/>
      <dgm:spPr/>
      <dgm:t>
        <a:bodyPr/>
        <a:lstStyle/>
        <a:p>
          <a:r>
            <a:rPr lang="en-US" dirty="0" smtClean="0"/>
            <a:t>I </a:t>
          </a:r>
          <a:r>
            <a:rPr lang="en-US" dirty="0" err="1" smtClean="0"/>
            <a:t>vs</a:t>
          </a:r>
          <a:r>
            <a:rPr lang="en-US" dirty="0" smtClean="0"/>
            <a:t> U</a:t>
          </a:r>
          <a:endParaRPr lang="en-US" dirty="0"/>
        </a:p>
      </dgm:t>
    </dgm:pt>
    <dgm:pt modelId="{70932158-FAD2-5542-9C4D-9E85E529D0DB}" type="parTrans" cxnId="{A5FA40B3-81C0-EF4F-8C64-9461AB639F05}">
      <dgm:prSet/>
      <dgm:spPr/>
      <dgm:t>
        <a:bodyPr/>
        <a:lstStyle/>
        <a:p>
          <a:endParaRPr lang="en-US"/>
        </a:p>
      </dgm:t>
    </dgm:pt>
    <dgm:pt modelId="{3FE071DB-05E6-DC4B-AF3A-2B7C6530D5FE}" type="sibTrans" cxnId="{A5FA40B3-81C0-EF4F-8C64-9461AB639F05}">
      <dgm:prSet/>
      <dgm:spPr/>
      <dgm:t>
        <a:bodyPr/>
        <a:lstStyle/>
        <a:p>
          <a:endParaRPr lang="en-US"/>
        </a:p>
      </dgm:t>
    </dgm:pt>
    <dgm:pt modelId="{3166C79A-D9C9-4A49-8689-C926071EB730}" type="pres">
      <dgm:prSet presAssocID="{DA976629-B320-774A-82A7-6457BA27B79F}" presName="Name0" presStyleCnt="0">
        <dgm:presLayoutVars>
          <dgm:dir/>
          <dgm:resizeHandles val="exact"/>
        </dgm:presLayoutVars>
      </dgm:prSet>
      <dgm:spPr/>
      <dgm:t>
        <a:bodyPr/>
        <a:lstStyle/>
        <a:p>
          <a:endParaRPr lang="en-US"/>
        </a:p>
      </dgm:t>
    </dgm:pt>
    <dgm:pt modelId="{24B76EBE-D078-4A4E-803F-66F1DEB56756}" type="pres">
      <dgm:prSet presAssocID="{DA976629-B320-774A-82A7-6457BA27B79F}" presName="cycle" presStyleCnt="0"/>
      <dgm:spPr/>
    </dgm:pt>
    <dgm:pt modelId="{46C38C7B-9E24-6244-9A62-FC0422FFE2BB}" type="pres">
      <dgm:prSet presAssocID="{21D9D923-79CE-3C46-B672-D9943E9B5089}" presName="nodeFirstNode" presStyleLbl="node1" presStyleIdx="0" presStyleCnt="5">
        <dgm:presLayoutVars>
          <dgm:bulletEnabled val="1"/>
        </dgm:presLayoutVars>
      </dgm:prSet>
      <dgm:spPr/>
      <dgm:t>
        <a:bodyPr/>
        <a:lstStyle/>
        <a:p>
          <a:endParaRPr lang="en-US"/>
        </a:p>
      </dgm:t>
    </dgm:pt>
    <dgm:pt modelId="{0B218CB8-CBE7-3448-8AD9-4B81B90BFF51}" type="pres">
      <dgm:prSet presAssocID="{3FE071DB-05E6-DC4B-AF3A-2B7C6530D5FE}" presName="sibTransFirstNode" presStyleLbl="bgShp" presStyleIdx="0" presStyleCnt="1"/>
      <dgm:spPr/>
      <dgm:t>
        <a:bodyPr/>
        <a:lstStyle/>
        <a:p>
          <a:endParaRPr lang="en-US"/>
        </a:p>
      </dgm:t>
    </dgm:pt>
    <dgm:pt modelId="{9A352B47-445D-234B-AE8F-09B322DDD79D}" type="pres">
      <dgm:prSet presAssocID="{4042815D-FC48-DE48-A5EC-860F6BCFDCC0}" presName="nodeFollowingNodes" presStyleLbl="node1" presStyleIdx="1" presStyleCnt="5">
        <dgm:presLayoutVars>
          <dgm:bulletEnabled val="1"/>
        </dgm:presLayoutVars>
      </dgm:prSet>
      <dgm:spPr/>
      <dgm:t>
        <a:bodyPr/>
        <a:lstStyle/>
        <a:p>
          <a:endParaRPr lang="en-US"/>
        </a:p>
      </dgm:t>
    </dgm:pt>
    <dgm:pt modelId="{D6105FB7-3114-F34D-94E5-CA6BB6636BF7}" type="pres">
      <dgm:prSet presAssocID="{C63D01A1-1B0A-BB48-BAC1-002D1A03E250}" presName="nodeFollowingNodes" presStyleLbl="node1" presStyleIdx="2" presStyleCnt="5">
        <dgm:presLayoutVars>
          <dgm:bulletEnabled val="1"/>
        </dgm:presLayoutVars>
      </dgm:prSet>
      <dgm:spPr/>
      <dgm:t>
        <a:bodyPr/>
        <a:lstStyle/>
        <a:p>
          <a:endParaRPr lang="en-US"/>
        </a:p>
      </dgm:t>
    </dgm:pt>
    <dgm:pt modelId="{4709DA93-A20D-A04E-BB32-D134B6FECAE5}" type="pres">
      <dgm:prSet presAssocID="{232C2AA9-7C8D-0845-B350-C2EDE892314E}" presName="nodeFollowingNodes" presStyleLbl="node1" presStyleIdx="3" presStyleCnt="5">
        <dgm:presLayoutVars>
          <dgm:bulletEnabled val="1"/>
        </dgm:presLayoutVars>
      </dgm:prSet>
      <dgm:spPr/>
      <dgm:t>
        <a:bodyPr/>
        <a:lstStyle/>
        <a:p>
          <a:endParaRPr lang="en-US"/>
        </a:p>
      </dgm:t>
    </dgm:pt>
    <dgm:pt modelId="{EE11561C-433F-A84D-9B99-6B0D10782D6F}" type="pres">
      <dgm:prSet presAssocID="{053286B1-CDEA-884D-9716-1BAF569F3A6B}" presName="nodeFollowingNodes" presStyleLbl="node1" presStyleIdx="4" presStyleCnt="5">
        <dgm:presLayoutVars>
          <dgm:bulletEnabled val="1"/>
        </dgm:presLayoutVars>
      </dgm:prSet>
      <dgm:spPr/>
      <dgm:t>
        <a:bodyPr/>
        <a:lstStyle/>
        <a:p>
          <a:endParaRPr lang="en-US"/>
        </a:p>
      </dgm:t>
    </dgm:pt>
  </dgm:ptLst>
  <dgm:cxnLst>
    <dgm:cxn modelId="{E376F0EB-DA66-DD47-95C5-C3B39B9D19EC}" srcId="{DA976629-B320-774A-82A7-6457BA27B79F}" destId="{C63D01A1-1B0A-BB48-BAC1-002D1A03E250}" srcOrd="2" destOrd="0" parTransId="{6A18356F-25DB-CF43-A7D4-C41160A418E6}" sibTransId="{F9FDBEB8-6EA3-0D43-89B8-716953B4E959}"/>
    <dgm:cxn modelId="{4D8C7654-4037-974E-8C36-25063102B009}" srcId="{DA976629-B320-774A-82A7-6457BA27B79F}" destId="{232C2AA9-7C8D-0845-B350-C2EDE892314E}" srcOrd="3" destOrd="0" parTransId="{F15BFB06-B1E6-7945-A46E-73BF35D2D20F}" sibTransId="{A2B71640-ACEC-DC45-AD4E-6CBC70372654}"/>
    <dgm:cxn modelId="{BED607B4-17B5-E84D-B67A-FDAC2D3EAF3C}" srcId="{DA976629-B320-774A-82A7-6457BA27B79F}" destId="{4042815D-FC48-DE48-A5EC-860F6BCFDCC0}" srcOrd="1" destOrd="0" parTransId="{2714F2E5-9C8C-C94E-9421-97C7C7EFC3E2}" sibTransId="{6002848D-8B61-964D-88CF-343C4BD6142B}"/>
    <dgm:cxn modelId="{5C1DE110-2037-2D4D-8DFD-3B56DBB997BA}" type="presOf" srcId="{DA976629-B320-774A-82A7-6457BA27B79F}" destId="{3166C79A-D9C9-4A49-8689-C926071EB730}" srcOrd="0" destOrd="0" presId="urn:microsoft.com/office/officeart/2005/8/layout/cycle3"/>
    <dgm:cxn modelId="{8A3AC427-EE04-1542-BD1C-019E82AD384A}" srcId="{DA976629-B320-774A-82A7-6457BA27B79F}" destId="{053286B1-CDEA-884D-9716-1BAF569F3A6B}" srcOrd="4" destOrd="0" parTransId="{365F3B00-95B8-3348-9FE1-6D5A2C362CFD}" sibTransId="{FB9B0EB0-3F9A-7343-BAA7-1CD4031ADB23}"/>
    <dgm:cxn modelId="{F89CD788-1642-6E44-8C6B-D6A9AD2D362E}" type="presOf" srcId="{3FE071DB-05E6-DC4B-AF3A-2B7C6530D5FE}" destId="{0B218CB8-CBE7-3448-8AD9-4B81B90BFF51}" srcOrd="0" destOrd="0" presId="urn:microsoft.com/office/officeart/2005/8/layout/cycle3"/>
    <dgm:cxn modelId="{B7B5623C-B524-904E-ADC8-2D20C5F1F962}" type="presOf" srcId="{232C2AA9-7C8D-0845-B350-C2EDE892314E}" destId="{4709DA93-A20D-A04E-BB32-D134B6FECAE5}" srcOrd="0" destOrd="0" presId="urn:microsoft.com/office/officeart/2005/8/layout/cycle3"/>
    <dgm:cxn modelId="{A5FA40B3-81C0-EF4F-8C64-9461AB639F05}" srcId="{DA976629-B320-774A-82A7-6457BA27B79F}" destId="{21D9D923-79CE-3C46-B672-D9943E9B5089}" srcOrd="0" destOrd="0" parTransId="{70932158-FAD2-5542-9C4D-9E85E529D0DB}" sibTransId="{3FE071DB-05E6-DC4B-AF3A-2B7C6530D5FE}"/>
    <dgm:cxn modelId="{858CCAA9-E634-7145-BD4A-F22C1EB7C944}" type="presOf" srcId="{C63D01A1-1B0A-BB48-BAC1-002D1A03E250}" destId="{D6105FB7-3114-F34D-94E5-CA6BB6636BF7}" srcOrd="0" destOrd="0" presId="urn:microsoft.com/office/officeart/2005/8/layout/cycle3"/>
    <dgm:cxn modelId="{9A2CEB3A-69BF-EB46-901C-8DEDA592677D}" type="presOf" srcId="{4042815D-FC48-DE48-A5EC-860F6BCFDCC0}" destId="{9A352B47-445D-234B-AE8F-09B322DDD79D}" srcOrd="0" destOrd="0" presId="urn:microsoft.com/office/officeart/2005/8/layout/cycle3"/>
    <dgm:cxn modelId="{E6E9A547-05D7-9A47-B57B-5DBECE7767DF}" type="presOf" srcId="{21D9D923-79CE-3C46-B672-D9943E9B5089}" destId="{46C38C7B-9E24-6244-9A62-FC0422FFE2BB}" srcOrd="0" destOrd="0" presId="urn:microsoft.com/office/officeart/2005/8/layout/cycle3"/>
    <dgm:cxn modelId="{7726D5EB-ADC4-534E-875D-73554B235A4A}" type="presOf" srcId="{053286B1-CDEA-884D-9716-1BAF569F3A6B}" destId="{EE11561C-433F-A84D-9B99-6B0D10782D6F}" srcOrd="0" destOrd="0" presId="urn:microsoft.com/office/officeart/2005/8/layout/cycle3"/>
    <dgm:cxn modelId="{03821565-F20D-3E42-906F-E2E3FF2F03CC}" type="presParOf" srcId="{3166C79A-D9C9-4A49-8689-C926071EB730}" destId="{24B76EBE-D078-4A4E-803F-66F1DEB56756}" srcOrd="0" destOrd="0" presId="urn:microsoft.com/office/officeart/2005/8/layout/cycle3"/>
    <dgm:cxn modelId="{20F7C250-C5DF-214E-8866-29422F431511}" type="presParOf" srcId="{24B76EBE-D078-4A4E-803F-66F1DEB56756}" destId="{46C38C7B-9E24-6244-9A62-FC0422FFE2BB}" srcOrd="0" destOrd="0" presId="urn:microsoft.com/office/officeart/2005/8/layout/cycle3"/>
    <dgm:cxn modelId="{3A364D9D-013F-094B-9E8F-EF67BAF891FC}" type="presParOf" srcId="{24B76EBE-D078-4A4E-803F-66F1DEB56756}" destId="{0B218CB8-CBE7-3448-8AD9-4B81B90BFF51}" srcOrd="1" destOrd="0" presId="urn:microsoft.com/office/officeart/2005/8/layout/cycle3"/>
    <dgm:cxn modelId="{48B6AABC-B809-DB46-9BF8-ABFE92227C6A}" type="presParOf" srcId="{24B76EBE-D078-4A4E-803F-66F1DEB56756}" destId="{9A352B47-445D-234B-AE8F-09B322DDD79D}" srcOrd="2" destOrd="0" presId="urn:microsoft.com/office/officeart/2005/8/layout/cycle3"/>
    <dgm:cxn modelId="{713EBD37-2F57-1A40-A1B3-57B4E3E5FC13}" type="presParOf" srcId="{24B76EBE-D078-4A4E-803F-66F1DEB56756}" destId="{D6105FB7-3114-F34D-94E5-CA6BB6636BF7}" srcOrd="3" destOrd="0" presId="urn:microsoft.com/office/officeart/2005/8/layout/cycle3"/>
    <dgm:cxn modelId="{397BE863-F778-EB45-8529-7653D26D695D}" type="presParOf" srcId="{24B76EBE-D078-4A4E-803F-66F1DEB56756}" destId="{4709DA93-A20D-A04E-BB32-D134B6FECAE5}" srcOrd="4" destOrd="0" presId="urn:microsoft.com/office/officeart/2005/8/layout/cycle3"/>
    <dgm:cxn modelId="{B3128AA8-5416-C549-A7B7-3E5842E9DE55}" type="presParOf" srcId="{24B76EBE-D078-4A4E-803F-66F1DEB56756}" destId="{EE11561C-433F-A84D-9B99-6B0D10782D6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C1DE67C-26B5-E042-96A2-1E3FF42E488A}" type="doc">
      <dgm:prSet loTypeId="urn:microsoft.com/office/officeart/2005/8/layout/cycle3" loCatId="" qsTypeId="urn:microsoft.com/office/officeart/2005/8/quickstyle/3D7" qsCatId="3D" csTypeId="urn:microsoft.com/office/officeart/2005/8/colors/accent4_2" csCatId="accent4" phldr="1"/>
      <dgm:spPr/>
      <dgm:t>
        <a:bodyPr/>
        <a:lstStyle/>
        <a:p>
          <a:endParaRPr lang="en-US"/>
        </a:p>
      </dgm:t>
    </dgm:pt>
    <dgm:pt modelId="{F696703A-6C36-0843-B3D7-7B93A217708C}">
      <dgm:prSet phldrT="[Text]"/>
      <dgm:spPr/>
      <dgm:t>
        <a:bodyPr/>
        <a:lstStyle/>
        <a:p>
          <a:r>
            <a:rPr lang="en-US" dirty="0" smtClean="0"/>
            <a:t>Experiencing</a:t>
          </a:r>
          <a:endParaRPr lang="en-US" dirty="0"/>
        </a:p>
      </dgm:t>
    </dgm:pt>
    <dgm:pt modelId="{C95E359D-FF35-CD49-AC1D-CA8DC262BCF1}" type="parTrans" cxnId="{6EE9AE5A-4490-A14E-8EC0-77B00A9E7B45}">
      <dgm:prSet/>
      <dgm:spPr/>
      <dgm:t>
        <a:bodyPr/>
        <a:lstStyle/>
        <a:p>
          <a:endParaRPr lang="en-US"/>
        </a:p>
      </dgm:t>
    </dgm:pt>
    <dgm:pt modelId="{7C200C89-53B3-F64C-8E6C-71A0EEBCC023}" type="sibTrans" cxnId="{6EE9AE5A-4490-A14E-8EC0-77B00A9E7B45}">
      <dgm:prSet/>
      <dgm:spPr/>
      <dgm:t>
        <a:bodyPr/>
        <a:lstStyle/>
        <a:p>
          <a:endParaRPr lang="en-US"/>
        </a:p>
      </dgm:t>
    </dgm:pt>
    <dgm:pt modelId="{BE1C7BE6-F1AA-8A4C-BA72-4D6DA9957ECD}">
      <dgm:prSet phldrT="[Text]"/>
      <dgm:spPr/>
      <dgm:t>
        <a:bodyPr/>
        <a:lstStyle/>
        <a:p>
          <a:r>
            <a:rPr lang="en-US" dirty="0" smtClean="0"/>
            <a:t>Reviewing</a:t>
          </a:r>
          <a:endParaRPr lang="en-US" dirty="0"/>
        </a:p>
      </dgm:t>
    </dgm:pt>
    <dgm:pt modelId="{86B45686-B084-724A-8F5F-009BC654CC06}" type="parTrans" cxnId="{02DEE225-80A2-C041-B535-B4E4A4FDA5C3}">
      <dgm:prSet/>
      <dgm:spPr/>
      <dgm:t>
        <a:bodyPr/>
        <a:lstStyle/>
        <a:p>
          <a:endParaRPr lang="en-US"/>
        </a:p>
      </dgm:t>
    </dgm:pt>
    <dgm:pt modelId="{3277ADA4-A837-0740-9E46-D70DA568AD3D}" type="sibTrans" cxnId="{02DEE225-80A2-C041-B535-B4E4A4FDA5C3}">
      <dgm:prSet/>
      <dgm:spPr/>
      <dgm:t>
        <a:bodyPr/>
        <a:lstStyle/>
        <a:p>
          <a:endParaRPr lang="en-US"/>
        </a:p>
      </dgm:t>
    </dgm:pt>
    <dgm:pt modelId="{45C2690A-A045-0444-9063-9C0CC2597B22}">
      <dgm:prSet phldrT="[Text]"/>
      <dgm:spPr/>
      <dgm:t>
        <a:bodyPr/>
        <a:lstStyle/>
        <a:p>
          <a:r>
            <a:rPr lang="en-US" dirty="0" smtClean="0"/>
            <a:t>Concluding</a:t>
          </a:r>
          <a:endParaRPr lang="en-US" dirty="0"/>
        </a:p>
      </dgm:t>
    </dgm:pt>
    <dgm:pt modelId="{A595292F-0582-4840-A5F7-DDB1A542D90E}" type="parTrans" cxnId="{3904B63F-5041-9344-8770-3AC0EE5A3728}">
      <dgm:prSet/>
      <dgm:spPr/>
      <dgm:t>
        <a:bodyPr/>
        <a:lstStyle/>
        <a:p>
          <a:endParaRPr lang="en-US"/>
        </a:p>
      </dgm:t>
    </dgm:pt>
    <dgm:pt modelId="{B7483387-58CC-6C4E-BA56-7F5B0A02D956}" type="sibTrans" cxnId="{3904B63F-5041-9344-8770-3AC0EE5A3728}">
      <dgm:prSet/>
      <dgm:spPr/>
      <dgm:t>
        <a:bodyPr/>
        <a:lstStyle/>
        <a:p>
          <a:endParaRPr lang="en-US"/>
        </a:p>
      </dgm:t>
    </dgm:pt>
    <dgm:pt modelId="{F2D65AF8-4010-BD48-8525-5A52D124AACF}">
      <dgm:prSet phldrT="[Text]"/>
      <dgm:spPr/>
      <dgm:t>
        <a:bodyPr/>
        <a:lstStyle/>
        <a:p>
          <a:r>
            <a:rPr lang="en-US" dirty="0" smtClean="0"/>
            <a:t>Planning</a:t>
          </a:r>
          <a:endParaRPr lang="en-US" dirty="0"/>
        </a:p>
      </dgm:t>
    </dgm:pt>
    <dgm:pt modelId="{7A217542-4A1B-B743-968B-06988B68C368}" type="parTrans" cxnId="{7206CFF4-3630-F94B-AB3D-AA4458E39B8C}">
      <dgm:prSet/>
      <dgm:spPr/>
      <dgm:t>
        <a:bodyPr/>
        <a:lstStyle/>
        <a:p>
          <a:endParaRPr lang="en-US"/>
        </a:p>
      </dgm:t>
    </dgm:pt>
    <dgm:pt modelId="{7F18E731-76C5-7644-BC61-E36B8B9B87E0}" type="sibTrans" cxnId="{7206CFF4-3630-F94B-AB3D-AA4458E39B8C}">
      <dgm:prSet/>
      <dgm:spPr/>
      <dgm:t>
        <a:bodyPr/>
        <a:lstStyle/>
        <a:p>
          <a:endParaRPr lang="en-US"/>
        </a:p>
      </dgm:t>
    </dgm:pt>
    <dgm:pt modelId="{93CBE4BB-F6D7-9D49-8B52-17E11B06EA9F}">
      <dgm:prSet phldrT="[Text]"/>
      <dgm:spPr/>
      <dgm:t>
        <a:bodyPr/>
        <a:lstStyle/>
        <a:p>
          <a:r>
            <a:rPr lang="en-US" dirty="0" smtClean="0"/>
            <a:t>Transfer of Learning</a:t>
          </a:r>
          <a:endParaRPr lang="en-US" dirty="0"/>
        </a:p>
      </dgm:t>
    </dgm:pt>
    <dgm:pt modelId="{5002CA59-0B56-E946-8D32-4E5E9D44694A}" type="parTrans" cxnId="{BF8E0201-EC43-C04E-8134-0B2284E6A9FD}">
      <dgm:prSet/>
      <dgm:spPr/>
      <dgm:t>
        <a:bodyPr/>
        <a:lstStyle/>
        <a:p>
          <a:endParaRPr lang="en-US"/>
        </a:p>
      </dgm:t>
    </dgm:pt>
    <dgm:pt modelId="{93C5A871-F346-3241-A947-92A82FC2B307}" type="sibTrans" cxnId="{BF8E0201-EC43-C04E-8134-0B2284E6A9FD}">
      <dgm:prSet/>
      <dgm:spPr/>
      <dgm:t>
        <a:bodyPr/>
        <a:lstStyle/>
        <a:p>
          <a:endParaRPr lang="en-US"/>
        </a:p>
      </dgm:t>
    </dgm:pt>
    <dgm:pt modelId="{D51510F2-F408-084D-ACB4-E92C60FD0160}" type="pres">
      <dgm:prSet presAssocID="{DC1DE67C-26B5-E042-96A2-1E3FF42E488A}" presName="Name0" presStyleCnt="0">
        <dgm:presLayoutVars>
          <dgm:dir/>
          <dgm:resizeHandles val="exact"/>
        </dgm:presLayoutVars>
      </dgm:prSet>
      <dgm:spPr/>
      <dgm:t>
        <a:bodyPr/>
        <a:lstStyle/>
        <a:p>
          <a:endParaRPr lang="en-US"/>
        </a:p>
      </dgm:t>
    </dgm:pt>
    <dgm:pt modelId="{E7DD2509-F321-294F-AC1B-EE97A6CEF613}" type="pres">
      <dgm:prSet presAssocID="{DC1DE67C-26B5-E042-96A2-1E3FF42E488A}" presName="cycle" presStyleCnt="0"/>
      <dgm:spPr/>
    </dgm:pt>
    <dgm:pt modelId="{B322313D-12D6-5E4C-93CE-0467831DA8BC}" type="pres">
      <dgm:prSet presAssocID="{F696703A-6C36-0843-B3D7-7B93A217708C}" presName="nodeFirstNode" presStyleLbl="node1" presStyleIdx="0" presStyleCnt="5">
        <dgm:presLayoutVars>
          <dgm:bulletEnabled val="1"/>
        </dgm:presLayoutVars>
      </dgm:prSet>
      <dgm:spPr/>
      <dgm:t>
        <a:bodyPr/>
        <a:lstStyle/>
        <a:p>
          <a:endParaRPr lang="en-US"/>
        </a:p>
      </dgm:t>
    </dgm:pt>
    <dgm:pt modelId="{FFF77247-4E15-F243-A353-163043CC90CC}" type="pres">
      <dgm:prSet presAssocID="{7C200C89-53B3-F64C-8E6C-71A0EEBCC023}" presName="sibTransFirstNode" presStyleLbl="bgShp" presStyleIdx="0" presStyleCnt="1"/>
      <dgm:spPr/>
      <dgm:t>
        <a:bodyPr/>
        <a:lstStyle/>
        <a:p>
          <a:endParaRPr lang="en-US"/>
        </a:p>
      </dgm:t>
    </dgm:pt>
    <dgm:pt modelId="{5ECCC76C-F921-4F46-B29F-2795422B6A27}" type="pres">
      <dgm:prSet presAssocID="{BE1C7BE6-F1AA-8A4C-BA72-4D6DA9957ECD}" presName="nodeFollowingNodes" presStyleLbl="node1" presStyleIdx="1" presStyleCnt="5">
        <dgm:presLayoutVars>
          <dgm:bulletEnabled val="1"/>
        </dgm:presLayoutVars>
      </dgm:prSet>
      <dgm:spPr/>
      <dgm:t>
        <a:bodyPr/>
        <a:lstStyle/>
        <a:p>
          <a:endParaRPr lang="en-US"/>
        </a:p>
      </dgm:t>
    </dgm:pt>
    <dgm:pt modelId="{36B4E4E9-379B-464E-996D-31DFB8B85A79}" type="pres">
      <dgm:prSet presAssocID="{45C2690A-A045-0444-9063-9C0CC2597B22}" presName="nodeFollowingNodes" presStyleLbl="node1" presStyleIdx="2" presStyleCnt="5">
        <dgm:presLayoutVars>
          <dgm:bulletEnabled val="1"/>
        </dgm:presLayoutVars>
      </dgm:prSet>
      <dgm:spPr/>
      <dgm:t>
        <a:bodyPr/>
        <a:lstStyle/>
        <a:p>
          <a:endParaRPr lang="en-US"/>
        </a:p>
      </dgm:t>
    </dgm:pt>
    <dgm:pt modelId="{7CE6C3C4-FAF1-2343-AF55-AB84448631AB}" type="pres">
      <dgm:prSet presAssocID="{F2D65AF8-4010-BD48-8525-5A52D124AACF}" presName="nodeFollowingNodes" presStyleLbl="node1" presStyleIdx="3" presStyleCnt="5">
        <dgm:presLayoutVars>
          <dgm:bulletEnabled val="1"/>
        </dgm:presLayoutVars>
      </dgm:prSet>
      <dgm:spPr/>
      <dgm:t>
        <a:bodyPr/>
        <a:lstStyle/>
        <a:p>
          <a:endParaRPr lang="en-US"/>
        </a:p>
      </dgm:t>
    </dgm:pt>
    <dgm:pt modelId="{F4114858-4076-C642-867B-5D8144FE5050}" type="pres">
      <dgm:prSet presAssocID="{93CBE4BB-F6D7-9D49-8B52-17E11B06EA9F}" presName="nodeFollowingNodes" presStyleLbl="node1" presStyleIdx="4" presStyleCnt="5">
        <dgm:presLayoutVars>
          <dgm:bulletEnabled val="1"/>
        </dgm:presLayoutVars>
      </dgm:prSet>
      <dgm:spPr/>
      <dgm:t>
        <a:bodyPr/>
        <a:lstStyle/>
        <a:p>
          <a:endParaRPr lang="en-US"/>
        </a:p>
      </dgm:t>
    </dgm:pt>
  </dgm:ptLst>
  <dgm:cxnLst>
    <dgm:cxn modelId="{01634F72-AADB-9442-B3A2-C3F25987D402}" type="presOf" srcId="{F696703A-6C36-0843-B3D7-7B93A217708C}" destId="{B322313D-12D6-5E4C-93CE-0467831DA8BC}" srcOrd="0" destOrd="0" presId="urn:microsoft.com/office/officeart/2005/8/layout/cycle3"/>
    <dgm:cxn modelId="{AE6EFCA9-CBD2-7F4F-BBB5-FC0603DCAC4B}" type="presOf" srcId="{45C2690A-A045-0444-9063-9C0CC2597B22}" destId="{36B4E4E9-379B-464E-996D-31DFB8B85A79}" srcOrd="0" destOrd="0" presId="urn:microsoft.com/office/officeart/2005/8/layout/cycle3"/>
    <dgm:cxn modelId="{9E6F0E4D-F3D4-5F4D-B2FD-031E14E8A532}" type="presOf" srcId="{7C200C89-53B3-F64C-8E6C-71A0EEBCC023}" destId="{FFF77247-4E15-F243-A353-163043CC90CC}" srcOrd="0" destOrd="0" presId="urn:microsoft.com/office/officeart/2005/8/layout/cycle3"/>
    <dgm:cxn modelId="{6EE9AE5A-4490-A14E-8EC0-77B00A9E7B45}" srcId="{DC1DE67C-26B5-E042-96A2-1E3FF42E488A}" destId="{F696703A-6C36-0843-B3D7-7B93A217708C}" srcOrd="0" destOrd="0" parTransId="{C95E359D-FF35-CD49-AC1D-CA8DC262BCF1}" sibTransId="{7C200C89-53B3-F64C-8E6C-71A0EEBCC023}"/>
    <dgm:cxn modelId="{0195576F-C73E-054D-80E1-6A777184CC54}" type="presOf" srcId="{DC1DE67C-26B5-E042-96A2-1E3FF42E488A}" destId="{D51510F2-F408-084D-ACB4-E92C60FD0160}" srcOrd="0" destOrd="0" presId="urn:microsoft.com/office/officeart/2005/8/layout/cycle3"/>
    <dgm:cxn modelId="{0FFF45EE-E60E-C148-B119-3142AE372C4E}" type="presOf" srcId="{BE1C7BE6-F1AA-8A4C-BA72-4D6DA9957ECD}" destId="{5ECCC76C-F921-4F46-B29F-2795422B6A27}" srcOrd="0" destOrd="0" presId="urn:microsoft.com/office/officeart/2005/8/layout/cycle3"/>
    <dgm:cxn modelId="{7206CFF4-3630-F94B-AB3D-AA4458E39B8C}" srcId="{DC1DE67C-26B5-E042-96A2-1E3FF42E488A}" destId="{F2D65AF8-4010-BD48-8525-5A52D124AACF}" srcOrd="3" destOrd="0" parTransId="{7A217542-4A1B-B743-968B-06988B68C368}" sibTransId="{7F18E731-76C5-7644-BC61-E36B8B9B87E0}"/>
    <dgm:cxn modelId="{BF8E0201-EC43-C04E-8134-0B2284E6A9FD}" srcId="{DC1DE67C-26B5-E042-96A2-1E3FF42E488A}" destId="{93CBE4BB-F6D7-9D49-8B52-17E11B06EA9F}" srcOrd="4" destOrd="0" parTransId="{5002CA59-0B56-E946-8D32-4E5E9D44694A}" sibTransId="{93C5A871-F346-3241-A947-92A82FC2B307}"/>
    <dgm:cxn modelId="{02DEE225-80A2-C041-B535-B4E4A4FDA5C3}" srcId="{DC1DE67C-26B5-E042-96A2-1E3FF42E488A}" destId="{BE1C7BE6-F1AA-8A4C-BA72-4D6DA9957ECD}" srcOrd="1" destOrd="0" parTransId="{86B45686-B084-724A-8F5F-009BC654CC06}" sibTransId="{3277ADA4-A837-0740-9E46-D70DA568AD3D}"/>
    <dgm:cxn modelId="{D80B59D7-6663-A94D-9F11-CEBF66177CB0}" type="presOf" srcId="{93CBE4BB-F6D7-9D49-8B52-17E11B06EA9F}" destId="{F4114858-4076-C642-867B-5D8144FE5050}" srcOrd="0" destOrd="0" presId="urn:microsoft.com/office/officeart/2005/8/layout/cycle3"/>
    <dgm:cxn modelId="{33D543EF-E2CB-4248-827C-69CC9C1DF714}" type="presOf" srcId="{F2D65AF8-4010-BD48-8525-5A52D124AACF}" destId="{7CE6C3C4-FAF1-2343-AF55-AB84448631AB}" srcOrd="0" destOrd="0" presId="urn:microsoft.com/office/officeart/2005/8/layout/cycle3"/>
    <dgm:cxn modelId="{3904B63F-5041-9344-8770-3AC0EE5A3728}" srcId="{DC1DE67C-26B5-E042-96A2-1E3FF42E488A}" destId="{45C2690A-A045-0444-9063-9C0CC2597B22}" srcOrd="2" destOrd="0" parTransId="{A595292F-0582-4840-A5F7-DDB1A542D90E}" sibTransId="{B7483387-58CC-6C4E-BA56-7F5B0A02D956}"/>
    <dgm:cxn modelId="{38C71056-5B23-4346-B742-3076AD3306DD}" type="presParOf" srcId="{D51510F2-F408-084D-ACB4-E92C60FD0160}" destId="{E7DD2509-F321-294F-AC1B-EE97A6CEF613}" srcOrd="0" destOrd="0" presId="urn:microsoft.com/office/officeart/2005/8/layout/cycle3"/>
    <dgm:cxn modelId="{C8536C9C-4DFD-B643-B764-D511B9B1B9ED}" type="presParOf" srcId="{E7DD2509-F321-294F-AC1B-EE97A6CEF613}" destId="{B322313D-12D6-5E4C-93CE-0467831DA8BC}" srcOrd="0" destOrd="0" presId="urn:microsoft.com/office/officeart/2005/8/layout/cycle3"/>
    <dgm:cxn modelId="{C7DC4242-7213-6D46-AC7C-EA8BAD3CE6AB}" type="presParOf" srcId="{E7DD2509-F321-294F-AC1B-EE97A6CEF613}" destId="{FFF77247-4E15-F243-A353-163043CC90CC}" srcOrd="1" destOrd="0" presId="urn:microsoft.com/office/officeart/2005/8/layout/cycle3"/>
    <dgm:cxn modelId="{8E8A693F-3894-0B44-B588-F8523515AB79}" type="presParOf" srcId="{E7DD2509-F321-294F-AC1B-EE97A6CEF613}" destId="{5ECCC76C-F921-4F46-B29F-2795422B6A27}" srcOrd="2" destOrd="0" presId="urn:microsoft.com/office/officeart/2005/8/layout/cycle3"/>
    <dgm:cxn modelId="{A34F15AF-9628-FD43-8282-627FCDD1D7EE}" type="presParOf" srcId="{E7DD2509-F321-294F-AC1B-EE97A6CEF613}" destId="{36B4E4E9-379B-464E-996D-31DFB8B85A79}" srcOrd="3" destOrd="0" presId="urn:microsoft.com/office/officeart/2005/8/layout/cycle3"/>
    <dgm:cxn modelId="{F7881662-004C-0240-8BEC-F55FECD98673}" type="presParOf" srcId="{E7DD2509-F321-294F-AC1B-EE97A6CEF613}" destId="{7CE6C3C4-FAF1-2343-AF55-AB84448631AB}" srcOrd="4" destOrd="0" presId="urn:microsoft.com/office/officeart/2005/8/layout/cycle3"/>
    <dgm:cxn modelId="{6770CAE2-FB51-024A-ACA4-CDF9B8BD4214}" type="presParOf" srcId="{E7DD2509-F321-294F-AC1B-EE97A6CEF613}" destId="{F4114858-4076-C642-867B-5D8144FE5050}"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E9D1D-A0F8-A745-833A-CFD317CDB123}">
      <dsp:nvSpPr>
        <dsp:cNvPr id="0" name=""/>
        <dsp:cNvSpPr/>
      </dsp:nvSpPr>
      <dsp:spPr>
        <a:xfrm>
          <a:off x="1543614" y="1801318"/>
          <a:ext cx="1141851" cy="1141851"/>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Classic Success Model</a:t>
          </a:r>
          <a:endParaRPr lang="en-US" sz="1800" kern="1200" dirty="0"/>
        </a:p>
      </dsp:txBody>
      <dsp:txXfrm>
        <a:off x="1710834" y="1968538"/>
        <a:ext cx="807411" cy="807411"/>
      </dsp:txXfrm>
    </dsp:sp>
    <dsp:sp modelId="{84FC3880-4A96-2245-A837-B197EEB712E3}">
      <dsp:nvSpPr>
        <dsp:cNvPr id="0" name=""/>
        <dsp:cNvSpPr/>
      </dsp:nvSpPr>
      <dsp:spPr>
        <a:xfrm rot="11700000">
          <a:off x="526088" y="1917597"/>
          <a:ext cx="997881" cy="32542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956AE3-37FD-0F47-B3EC-9A8526C59A84}">
      <dsp:nvSpPr>
        <dsp:cNvPr id="0" name=""/>
        <dsp:cNvSpPr/>
      </dsp:nvSpPr>
      <dsp:spPr>
        <a:xfrm>
          <a:off x="710" y="1517272"/>
          <a:ext cx="1084759" cy="8678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Great Price</a:t>
          </a:r>
          <a:endParaRPr lang="en-US" sz="2100" kern="1200" dirty="0"/>
        </a:p>
      </dsp:txBody>
      <dsp:txXfrm>
        <a:off x="26127" y="1542689"/>
        <a:ext cx="1033925" cy="816973"/>
      </dsp:txXfrm>
    </dsp:sp>
    <dsp:sp modelId="{A2F91BAE-DD73-8A49-95D7-7DDB4C68CB54}">
      <dsp:nvSpPr>
        <dsp:cNvPr id="0" name=""/>
        <dsp:cNvSpPr/>
      </dsp:nvSpPr>
      <dsp:spPr>
        <a:xfrm rot="14700000">
          <a:off x="1138909" y="1187266"/>
          <a:ext cx="997881" cy="32542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1CFAF81-930B-3241-8166-041FEF0C988F}">
      <dsp:nvSpPr>
        <dsp:cNvPr id="0" name=""/>
        <dsp:cNvSpPr/>
      </dsp:nvSpPr>
      <dsp:spPr>
        <a:xfrm>
          <a:off x="884609" y="463882"/>
          <a:ext cx="1084759" cy="8678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Most Features</a:t>
          </a:r>
          <a:endParaRPr lang="en-US" sz="2100" kern="1200" dirty="0"/>
        </a:p>
      </dsp:txBody>
      <dsp:txXfrm>
        <a:off x="910026" y="489299"/>
        <a:ext cx="1033925" cy="816973"/>
      </dsp:txXfrm>
    </dsp:sp>
    <dsp:sp modelId="{AF4D2AE8-400F-724F-9015-380A98B6C33E}">
      <dsp:nvSpPr>
        <dsp:cNvPr id="0" name=""/>
        <dsp:cNvSpPr/>
      </dsp:nvSpPr>
      <dsp:spPr>
        <a:xfrm rot="17700000">
          <a:off x="2092289" y="1187266"/>
          <a:ext cx="997881" cy="32542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1C060D-3BC8-E34C-A4DB-88C4EDA23355}">
      <dsp:nvSpPr>
        <dsp:cNvPr id="0" name=""/>
        <dsp:cNvSpPr/>
      </dsp:nvSpPr>
      <dsp:spPr>
        <a:xfrm>
          <a:off x="2259712" y="463882"/>
          <a:ext cx="1084759" cy="8678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Best Quality</a:t>
          </a:r>
          <a:endParaRPr lang="en-US" sz="2100" kern="1200" dirty="0"/>
        </a:p>
      </dsp:txBody>
      <dsp:txXfrm>
        <a:off x="2285129" y="489299"/>
        <a:ext cx="1033925" cy="816973"/>
      </dsp:txXfrm>
    </dsp:sp>
    <dsp:sp modelId="{243F239B-DDA3-FD41-995C-D78AF27510A5}">
      <dsp:nvSpPr>
        <dsp:cNvPr id="0" name=""/>
        <dsp:cNvSpPr/>
      </dsp:nvSpPr>
      <dsp:spPr>
        <a:xfrm rot="20700000">
          <a:off x="2705110" y="1917597"/>
          <a:ext cx="997881" cy="325427"/>
        </a:xfrm>
        <a:prstGeom prst="lef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C5AB724-3D2D-EA46-A06A-17AAC025CB5A}">
      <dsp:nvSpPr>
        <dsp:cNvPr id="0" name=""/>
        <dsp:cNvSpPr/>
      </dsp:nvSpPr>
      <dsp:spPr>
        <a:xfrm>
          <a:off x="3143611" y="1517272"/>
          <a:ext cx="1084759" cy="86780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en-US" sz="2100" kern="1200" dirty="0" smtClean="0"/>
            <a:t>Best Service</a:t>
          </a:r>
          <a:endParaRPr lang="en-US" sz="2100" kern="1200" dirty="0"/>
        </a:p>
      </dsp:txBody>
      <dsp:txXfrm>
        <a:off x="3169028" y="1542689"/>
        <a:ext cx="1033925" cy="816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18CB8-CBE7-3448-8AD9-4B81B90BFF51}">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46C38C7B-9E24-6244-9A62-FC0422FFE2BB}">
      <dsp:nvSpPr>
        <dsp:cNvPr id="0" name=""/>
        <dsp:cNvSpPr/>
      </dsp:nvSpPr>
      <dsp:spPr>
        <a:xfrm>
          <a:off x="2114847" y="1515"/>
          <a:ext cx="1866304" cy="93315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I </a:t>
          </a:r>
          <a:r>
            <a:rPr lang="en-US" sz="2200" kern="1200" dirty="0" err="1" smtClean="0"/>
            <a:t>vs</a:t>
          </a:r>
          <a:r>
            <a:rPr lang="en-US" sz="2200" kern="1200" dirty="0" smtClean="0"/>
            <a:t> U</a:t>
          </a:r>
          <a:endParaRPr lang="en-US" sz="2200" kern="1200" dirty="0"/>
        </a:p>
      </dsp:txBody>
      <dsp:txXfrm>
        <a:off x="2160400" y="47068"/>
        <a:ext cx="1775198" cy="842046"/>
      </dsp:txXfrm>
    </dsp:sp>
    <dsp:sp modelId="{9A352B47-445D-234B-AE8F-09B322DDD79D}">
      <dsp:nvSpPr>
        <dsp:cNvPr id="0" name=""/>
        <dsp:cNvSpPr/>
      </dsp:nvSpPr>
      <dsp:spPr>
        <a:xfrm>
          <a:off x="3759238" y="1196235"/>
          <a:ext cx="1866304" cy="933152"/>
        </a:xfrm>
        <a:prstGeom prst="roundRect">
          <a:avLst/>
        </a:prstGeom>
        <a:gradFill rotWithShape="0">
          <a:gsLst>
            <a:gs pos="0">
              <a:schemeClr val="accent2">
                <a:hueOff val="1170380"/>
                <a:satOff val="-1460"/>
                <a:lumOff val="343"/>
                <a:alphaOff val="0"/>
                <a:tint val="50000"/>
                <a:satMod val="300000"/>
              </a:schemeClr>
            </a:gs>
            <a:gs pos="35000">
              <a:schemeClr val="accent2">
                <a:hueOff val="1170380"/>
                <a:satOff val="-1460"/>
                <a:lumOff val="343"/>
                <a:alphaOff val="0"/>
                <a:tint val="37000"/>
                <a:satMod val="300000"/>
              </a:schemeClr>
            </a:gs>
            <a:gs pos="100000">
              <a:schemeClr val="accent2">
                <a:hueOff val="1170380"/>
                <a:satOff val="-1460"/>
                <a:lumOff val="34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Tell a story</a:t>
          </a:r>
          <a:endParaRPr lang="en-US" sz="2200" kern="1200" dirty="0"/>
        </a:p>
      </dsp:txBody>
      <dsp:txXfrm>
        <a:off x="3804791" y="1241788"/>
        <a:ext cx="1775198" cy="842046"/>
      </dsp:txXfrm>
    </dsp:sp>
    <dsp:sp modelId="{D6105FB7-3114-F34D-94E5-CA6BB6636BF7}">
      <dsp:nvSpPr>
        <dsp:cNvPr id="0" name=""/>
        <dsp:cNvSpPr/>
      </dsp:nvSpPr>
      <dsp:spPr>
        <a:xfrm>
          <a:off x="3131137" y="3129332"/>
          <a:ext cx="1866304" cy="933152"/>
        </a:xfrm>
        <a:prstGeom prst="roundRect">
          <a:avLst/>
        </a:prstGeom>
        <a:gradFill rotWithShape="0">
          <a:gsLst>
            <a:gs pos="0">
              <a:schemeClr val="accent2">
                <a:hueOff val="2340760"/>
                <a:satOff val="-2919"/>
                <a:lumOff val="686"/>
                <a:alphaOff val="0"/>
                <a:tint val="50000"/>
                <a:satMod val="300000"/>
              </a:schemeClr>
            </a:gs>
            <a:gs pos="35000">
              <a:schemeClr val="accent2">
                <a:hueOff val="2340760"/>
                <a:satOff val="-2919"/>
                <a:lumOff val="686"/>
                <a:alphaOff val="0"/>
                <a:tint val="37000"/>
                <a:satMod val="300000"/>
              </a:schemeClr>
            </a:gs>
            <a:gs pos="100000">
              <a:schemeClr val="accent2">
                <a:hueOff val="2340760"/>
                <a:satOff val="-2919"/>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Chunk the information</a:t>
          </a:r>
          <a:endParaRPr lang="en-US" sz="2200" kern="1200" dirty="0"/>
        </a:p>
      </dsp:txBody>
      <dsp:txXfrm>
        <a:off x="3176690" y="3174885"/>
        <a:ext cx="1775198" cy="842046"/>
      </dsp:txXfrm>
    </dsp:sp>
    <dsp:sp modelId="{4709DA93-A20D-A04E-BB32-D134B6FECAE5}">
      <dsp:nvSpPr>
        <dsp:cNvPr id="0" name=""/>
        <dsp:cNvSpPr/>
      </dsp:nvSpPr>
      <dsp:spPr>
        <a:xfrm>
          <a:off x="1098558" y="3129332"/>
          <a:ext cx="1866304" cy="933152"/>
        </a:xfrm>
        <a:prstGeom prst="roundRect">
          <a:avLst/>
        </a:prstGeom>
        <a:gradFill rotWithShape="0">
          <a:gsLst>
            <a:gs pos="0">
              <a:schemeClr val="accent2">
                <a:hueOff val="3511140"/>
                <a:satOff val="-4379"/>
                <a:lumOff val="1030"/>
                <a:alphaOff val="0"/>
                <a:tint val="50000"/>
                <a:satMod val="300000"/>
              </a:schemeClr>
            </a:gs>
            <a:gs pos="35000">
              <a:schemeClr val="accent2">
                <a:hueOff val="3511140"/>
                <a:satOff val="-4379"/>
                <a:lumOff val="1030"/>
                <a:alphaOff val="0"/>
                <a:tint val="37000"/>
                <a:satMod val="300000"/>
              </a:schemeClr>
            </a:gs>
            <a:gs pos="100000">
              <a:schemeClr val="accent2">
                <a:hueOff val="3511140"/>
                <a:satOff val="-4379"/>
                <a:lumOff val="10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Control your pace</a:t>
          </a:r>
          <a:endParaRPr lang="en-US" sz="2200" kern="1200" dirty="0"/>
        </a:p>
      </dsp:txBody>
      <dsp:txXfrm>
        <a:off x="1144111" y="3174885"/>
        <a:ext cx="1775198" cy="842046"/>
      </dsp:txXfrm>
    </dsp:sp>
    <dsp:sp modelId="{EE11561C-433F-A84D-9B99-6B0D10782D6F}">
      <dsp:nvSpPr>
        <dsp:cNvPr id="0" name=""/>
        <dsp:cNvSpPr/>
      </dsp:nvSpPr>
      <dsp:spPr>
        <a:xfrm>
          <a:off x="470456" y="1196235"/>
          <a:ext cx="1866304" cy="933152"/>
        </a:xfrm>
        <a:prstGeom prst="roundRect">
          <a:avLst/>
        </a:prstGeom>
        <a:gradFill rotWithShape="0">
          <a:gsLst>
            <a:gs pos="0">
              <a:schemeClr val="accent2">
                <a:hueOff val="4681520"/>
                <a:satOff val="-5839"/>
                <a:lumOff val="1373"/>
                <a:alphaOff val="0"/>
                <a:tint val="50000"/>
                <a:satMod val="300000"/>
              </a:schemeClr>
            </a:gs>
            <a:gs pos="35000">
              <a:schemeClr val="accent2">
                <a:hueOff val="4681520"/>
                <a:satOff val="-5839"/>
                <a:lumOff val="1373"/>
                <a:alphaOff val="0"/>
                <a:tint val="37000"/>
                <a:satMod val="300000"/>
              </a:schemeClr>
            </a:gs>
            <a:gs pos="100000">
              <a:schemeClr val="accent2">
                <a:hueOff val="4681520"/>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Take them to the next level</a:t>
          </a:r>
          <a:endParaRPr lang="en-US" sz="2200" kern="1200" dirty="0"/>
        </a:p>
      </dsp:txBody>
      <dsp:txXfrm>
        <a:off x="516009" y="1241788"/>
        <a:ext cx="1775198" cy="842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F77247-4E15-F243-A353-163043CC90CC}">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4">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B322313D-12D6-5E4C-93CE-0467831DA8BC}">
      <dsp:nvSpPr>
        <dsp:cNvPr id="0" name=""/>
        <dsp:cNvSpPr/>
      </dsp:nvSpPr>
      <dsp:spPr>
        <a:xfrm>
          <a:off x="2114847" y="1515"/>
          <a:ext cx="1866304" cy="933152"/>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Experiencing</a:t>
          </a:r>
          <a:endParaRPr lang="en-US" sz="2300" kern="1200" dirty="0"/>
        </a:p>
      </dsp:txBody>
      <dsp:txXfrm>
        <a:off x="2160400" y="47068"/>
        <a:ext cx="1775198" cy="842046"/>
      </dsp:txXfrm>
    </dsp:sp>
    <dsp:sp modelId="{5ECCC76C-F921-4F46-B29F-2795422B6A27}">
      <dsp:nvSpPr>
        <dsp:cNvPr id="0" name=""/>
        <dsp:cNvSpPr/>
      </dsp:nvSpPr>
      <dsp:spPr>
        <a:xfrm>
          <a:off x="3759238" y="1196235"/>
          <a:ext cx="1866304" cy="933152"/>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Reviewing</a:t>
          </a:r>
          <a:endParaRPr lang="en-US" sz="2300" kern="1200" dirty="0"/>
        </a:p>
      </dsp:txBody>
      <dsp:txXfrm>
        <a:off x="3804791" y="1241788"/>
        <a:ext cx="1775198" cy="842046"/>
      </dsp:txXfrm>
    </dsp:sp>
    <dsp:sp modelId="{36B4E4E9-379B-464E-996D-31DFB8B85A79}">
      <dsp:nvSpPr>
        <dsp:cNvPr id="0" name=""/>
        <dsp:cNvSpPr/>
      </dsp:nvSpPr>
      <dsp:spPr>
        <a:xfrm>
          <a:off x="3131137" y="3129332"/>
          <a:ext cx="1866304" cy="933152"/>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Concluding</a:t>
          </a:r>
          <a:endParaRPr lang="en-US" sz="2300" kern="1200" dirty="0"/>
        </a:p>
      </dsp:txBody>
      <dsp:txXfrm>
        <a:off x="3176690" y="3174885"/>
        <a:ext cx="1775198" cy="842046"/>
      </dsp:txXfrm>
    </dsp:sp>
    <dsp:sp modelId="{7CE6C3C4-FAF1-2343-AF55-AB84448631AB}">
      <dsp:nvSpPr>
        <dsp:cNvPr id="0" name=""/>
        <dsp:cNvSpPr/>
      </dsp:nvSpPr>
      <dsp:spPr>
        <a:xfrm>
          <a:off x="1098558" y="3129332"/>
          <a:ext cx="1866304" cy="933152"/>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Planning</a:t>
          </a:r>
          <a:endParaRPr lang="en-US" sz="2300" kern="1200" dirty="0"/>
        </a:p>
      </dsp:txBody>
      <dsp:txXfrm>
        <a:off x="1144111" y="3174885"/>
        <a:ext cx="1775198" cy="842046"/>
      </dsp:txXfrm>
    </dsp:sp>
    <dsp:sp modelId="{F4114858-4076-C642-867B-5D8144FE5050}">
      <dsp:nvSpPr>
        <dsp:cNvPr id="0" name=""/>
        <dsp:cNvSpPr/>
      </dsp:nvSpPr>
      <dsp:spPr>
        <a:xfrm>
          <a:off x="470456" y="1196235"/>
          <a:ext cx="1866304" cy="933152"/>
        </a:xfrm>
        <a:prstGeom prst="roundRect">
          <a:avLst/>
        </a:prstGeom>
        <a:solidFill>
          <a:schemeClr val="accent4">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Transfer of Learning</a:t>
          </a:r>
          <a:endParaRPr lang="en-US" sz="2300" kern="1200" dirty="0"/>
        </a:p>
      </dsp:txBody>
      <dsp:txXfrm>
        <a:off x="516009" y="1241788"/>
        <a:ext cx="1775198" cy="84204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15B24-2BFA-644C-BAD9-23C980CA37BF}" type="datetimeFigureOut">
              <a:rPr lang="en-US" smtClean="0"/>
              <a:t>2013-06-21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044FB-9F15-4448-9018-D33439AB2002}" type="slidenum">
              <a:rPr lang="en-US" smtClean="0"/>
              <a:t>‹#›</a:t>
            </a:fld>
            <a:endParaRPr lang="en-US"/>
          </a:p>
        </p:txBody>
      </p:sp>
    </p:spTree>
    <p:extLst>
      <p:ext uri="{BB962C8B-B14F-4D97-AF65-F5344CB8AC3E}">
        <p14:creationId xmlns:p14="http://schemas.microsoft.com/office/powerpoint/2010/main" val="2330634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Your belief</a:t>
            </a:r>
          </a:p>
          <a:p>
            <a:r>
              <a:rPr lang="en-US" dirty="0" smtClean="0"/>
              <a:t>How- Actions that support your WHY through values</a:t>
            </a:r>
          </a:p>
          <a:p>
            <a:r>
              <a:rPr lang="en-US" dirty="0" smtClean="0"/>
              <a:t>What-</a:t>
            </a:r>
            <a:r>
              <a:rPr lang="en-US" baseline="0" dirty="0" smtClean="0"/>
              <a:t> Product or service will be the result</a:t>
            </a:r>
            <a:endParaRPr lang="en-US" dirty="0"/>
          </a:p>
        </p:txBody>
      </p:sp>
      <p:sp>
        <p:nvSpPr>
          <p:cNvPr id="4" name="Slide Number Placeholder 3"/>
          <p:cNvSpPr>
            <a:spLocks noGrp="1"/>
          </p:cNvSpPr>
          <p:nvPr>
            <p:ph type="sldNum" sz="quarter" idx="10"/>
          </p:nvPr>
        </p:nvSpPr>
        <p:spPr/>
        <p:txBody>
          <a:bodyPr/>
          <a:lstStyle/>
          <a:p>
            <a:fld id="{1FFCD594-1104-814D-80CE-0F63FA39A40E}" type="slidenum">
              <a:rPr lang="en-US" smtClean="0"/>
              <a:t>5</a:t>
            </a:fld>
            <a:endParaRPr lang="en-US"/>
          </a:p>
        </p:txBody>
      </p:sp>
    </p:spTree>
    <p:extLst>
      <p:ext uri="{BB962C8B-B14F-4D97-AF65-F5344CB8AC3E}">
        <p14:creationId xmlns:p14="http://schemas.microsoft.com/office/powerpoint/2010/main" val="157480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Ramp- Build </a:t>
            </a:r>
            <a:r>
              <a:rPr lang="en-US" dirty="0" err="1" smtClean="0"/>
              <a:t>repore</a:t>
            </a:r>
            <a:r>
              <a:rPr lang="en-US" baseline="0" dirty="0" smtClean="0"/>
              <a:t> by gaining the common belief in WHY</a:t>
            </a:r>
          </a:p>
          <a:p>
            <a:r>
              <a:rPr lang="en-US" baseline="0" dirty="0" smtClean="0"/>
              <a:t>PTS of discovery</a:t>
            </a:r>
            <a:endParaRPr lang="en-US" dirty="0"/>
          </a:p>
        </p:txBody>
      </p:sp>
      <p:sp>
        <p:nvSpPr>
          <p:cNvPr id="4" name="Slide Number Placeholder 3"/>
          <p:cNvSpPr>
            <a:spLocks noGrp="1"/>
          </p:cNvSpPr>
          <p:nvPr>
            <p:ph type="sldNum" sz="quarter" idx="10"/>
          </p:nvPr>
        </p:nvSpPr>
        <p:spPr/>
        <p:txBody>
          <a:bodyPr/>
          <a:lstStyle/>
          <a:p>
            <a:fld id="{1FFCD594-1104-814D-80CE-0F63FA39A40E}" type="slidenum">
              <a:rPr lang="en-US" smtClean="0"/>
              <a:t>14</a:t>
            </a:fld>
            <a:endParaRPr lang="en-US"/>
          </a:p>
        </p:txBody>
      </p:sp>
    </p:spTree>
    <p:extLst>
      <p:ext uri="{BB962C8B-B14F-4D97-AF65-F5344CB8AC3E}">
        <p14:creationId xmlns:p14="http://schemas.microsoft.com/office/powerpoint/2010/main" val="59637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have your thoughts organized but what</a:t>
            </a:r>
            <a:r>
              <a:rPr lang="en-US" baseline="0" dirty="0" smtClean="0"/>
              <a:t> about </a:t>
            </a:r>
            <a:endParaRPr lang="en-US" dirty="0"/>
          </a:p>
        </p:txBody>
      </p:sp>
      <p:sp>
        <p:nvSpPr>
          <p:cNvPr id="4" name="Slide Number Placeholder 3"/>
          <p:cNvSpPr>
            <a:spLocks noGrp="1"/>
          </p:cNvSpPr>
          <p:nvPr>
            <p:ph type="sldNum" sz="quarter" idx="10"/>
          </p:nvPr>
        </p:nvSpPr>
        <p:spPr/>
        <p:txBody>
          <a:bodyPr/>
          <a:lstStyle/>
          <a:p>
            <a:fld id="{1FFCD594-1104-814D-80CE-0F63FA39A40E}" type="slidenum">
              <a:rPr lang="en-US" smtClean="0"/>
              <a:t>18</a:t>
            </a:fld>
            <a:endParaRPr lang="en-US"/>
          </a:p>
        </p:txBody>
      </p:sp>
    </p:spTree>
    <p:extLst>
      <p:ext uri="{BB962C8B-B14F-4D97-AF65-F5344CB8AC3E}">
        <p14:creationId xmlns:p14="http://schemas.microsoft.com/office/powerpoint/2010/main" val="3175951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962A5-CC78-274A-A314-D18014B2CAE5}" type="datetimeFigureOut">
              <a:rPr lang="en-US" smtClean="0"/>
              <a:t>2013-06-21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273530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962A5-CC78-274A-A314-D18014B2CAE5}" type="datetimeFigureOut">
              <a:rPr lang="en-US" smtClean="0"/>
              <a:t>2013-06-21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11950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962A5-CC78-274A-A314-D18014B2CAE5}" type="datetimeFigureOut">
              <a:rPr lang="en-US" smtClean="0"/>
              <a:t>2013-06-21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313345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962A5-CC78-274A-A314-D18014B2CAE5}" type="datetimeFigureOut">
              <a:rPr lang="en-US" smtClean="0"/>
              <a:t>2013-06-21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235190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962A5-CC78-274A-A314-D18014B2CAE5}" type="datetimeFigureOut">
              <a:rPr lang="en-US" smtClean="0"/>
              <a:t>2013-06-21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92085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962A5-CC78-274A-A314-D18014B2CAE5}" type="datetimeFigureOut">
              <a:rPr lang="en-US" smtClean="0"/>
              <a:t>2013-06-21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28150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962A5-CC78-274A-A314-D18014B2CAE5}" type="datetimeFigureOut">
              <a:rPr lang="en-US" smtClean="0"/>
              <a:t>2013-06-21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2748958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962A5-CC78-274A-A314-D18014B2CAE5}" type="datetimeFigureOut">
              <a:rPr lang="en-US" smtClean="0"/>
              <a:t>2013-06-21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1221119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962A5-CC78-274A-A314-D18014B2CAE5}" type="datetimeFigureOut">
              <a:rPr lang="en-US" smtClean="0"/>
              <a:t>2013-06-21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4046064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962A5-CC78-274A-A314-D18014B2CAE5}" type="datetimeFigureOut">
              <a:rPr lang="en-US" smtClean="0"/>
              <a:t>2013-06-21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269307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962A5-CC78-274A-A314-D18014B2CAE5}" type="datetimeFigureOut">
              <a:rPr lang="en-US" smtClean="0"/>
              <a:t>2013-06-21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497C48-6E3A-6240-8626-11731DF06ACD}" type="slidenum">
              <a:rPr lang="en-US" smtClean="0"/>
              <a:t>‹#›</a:t>
            </a:fld>
            <a:endParaRPr lang="en-US"/>
          </a:p>
        </p:txBody>
      </p:sp>
    </p:spTree>
    <p:extLst>
      <p:ext uri="{BB962C8B-B14F-4D97-AF65-F5344CB8AC3E}">
        <p14:creationId xmlns:p14="http://schemas.microsoft.com/office/powerpoint/2010/main" val="5039015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962A5-CC78-274A-A314-D18014B2CAE5}" type="datetimeFigureOut">
              <a:rPr lang="en-US" smtClean="0"/>
              <a:t>2013-06-21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97C48-6E3A-6240-8626-11731DF06ACD}" type="slidenum">
              <a:rPr lang="en-US" smtClean="0"/>
              <a:t>‹#›</a:t>
            </a:fld>
            <a:endParaRPr lang="en-US"/>
          </a:p>
        </p:txBody>
      </p:sp>
    </p:spTree>
    <p:extLst>
      <p:ext uri="{BB962C8B-B14F-4D97-AF65-F5344CB8AC3E}">
        <p14:creationId xmlns:p14="http://schemas.microsoft.com/office/powerpoint/2010/main" val="2595090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1.jpg"/><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3.png"/><Relationship Id="rId5" Type="http://schemas.openxmlformats.org/officeDocument/2006/relationships/hyperlink" Target="http://www.iperformanceinstitute.com" TargetMode="External"/><Relationship Id="rId6" Type="http://schemas.openxmlformats.org/officeDocument/2006/relationships/hyperlink" Target="http://www.facebook.com/iperformance" TargetMode="External"/><Relationship Id="rId7" Type="http://schemas.openxmlformats.org/officeDocument/2006/relationships/hyperlink" Target="mailto:mtorres@iperformanceinstitute.com" TargetMode="External"/><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jpeg"/><Relationship Id="rId8"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9838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 of WHAT</a:t>
            </a:r>
            <a:endParaRPr lang="en-US" dirty="0"/>
          </a:p>
        </p:txBody>
      </p:sp>
      <p:sp>
        <p:nvSpPr>
          <p:cNvPr id="3" name="TextBox 2"/>
          <p:cNvSpPr txBox="1"/>
          <p:nvPr/>
        </p:nvSpPr>
        <p:spPr>
          <a:xfrm>
            <a:off x="457200" y="2897312"/>
            <a:ext cx="8186857" cy="1200329"/>
          </a:xfrm>
          <a:prstGeom prst="rect">
            <a:avLst/>
          </a:prstGeom>
          <a:noFill/>
        </p:spPr>
        <p:txBody>
          <a:bodyPr wrap="none" rtlCol="0">
            <a:spAutoFit/>
          </a:bodyPr>
          <a:lstStyle/>
          <a:p>
            <a:r>
              <a:rPr lang="en-US" dirty="0" smtClean="0"/>
              <a:t>Everything you say and everything you do has to prove what you believe. A WHY</a:t>
            </a:r>
          </a:p>
          <a:p>
            <a:r>
              <a:rPr lang="en-US" dirty="0" smtClean="0"/>
              <a:t>is just a belief. The How’s are the actions you take to realize the </a:t>
            </a:r>
            <a:r>
              <a:rPr lang="en-US" dirty="0" err="1" smtClean="0"/>
              <a:t>belife</a:t>
            </a:r>
            <a:r>
              <a:rPr lang="en-US" dirty="0" smtClean="0"/>
              <a:t>, and the </a:t>
            </a:r>
          </a:p>
          <a:p>
            <a:r>
              <a:rPr lang="en-US" dirty="0" smtClean="0"/>
              <a:t>WHAT’s are the results of those actions – EVERYTHING: your services, your </a:t>
            </a:r>
          </a:p>
          <a:p>
            <a:r>
              <a:rPr lang="en-US" dirty="0" smtClean="0"/>
              <a:t>products, communications, culture, and the people you hire.</a:t>
            </a:r>
            <a:endParaRPr lang="en-US" dirty="0"/>
          </a:p>
        </p:txBody>
      </p:sp>
      <p:sp>
        <p:nvSpPr>
          <p:cNvPr id="4" name="TextBox 3"/>
          <p:cNvSpPr txBox="1"/>
          <p:nvPr/>
        </p:nvSpPr>
        <p:spPr>
          <a:xfrm>
            <a:off x="1158990" y="5030227"/>
            <a:ext cx="6423763" cy="1200329"/>
          </a:xfrm>
          <a:prstGeom prst="rect">
            <a:avLst/>
          </a:prstGeom>
          <a:noFill/>
        </p:spPr>
        <p:txBody>
          <a:bodyPr wrap="square" rtlCol="0">
            <a:spAutoFit/>
          </a:bodyPr>
          <a:lstStyle/>
          <a:p>
            <a:pPr algn="ctr"/>
            <a:r>
              <a:rPr lang="en-US" b="1" i="1" dirty="0" smtClean="0"/>
              <a:t>What does it mean to be your customer, who do your customers feel they identify with or belong to?</a:t>
            </a:r>
          </a:p>
          <a:p>
            <a:pPr algn="ctr"/>
            <a:endParaRPr lang="en-US" b="1" i="1" dirty="0" smtClean="0"/>
          </a:p>
          <a:p>
            <a:pPr algn="ctr"/>
            <a:r>
              <a:rPr lang="en-US" b="1" i="1" dirty="0" smtClean="0"/>
              <a:t>How do you assist in helping us identify with what you believe? </a:t>
            </a:r>
            <a:endParaRPr lang="en-US" b="1" i="1" dirty="0"/>
          </a:p>
        </p:txBody>
      </p:sp>
    </p:spTree>
    <p:extLst>
      <p:ext uri="{BB962C8B-B14F-4D97-AF65-F5344CB8AC3E}">
        <p14:creationId xmlns:p14="http://schemas.microsoft.com/office/powerpoint/2010/main" val="38135506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141"/>
            <a:ext cx="8229600" cy="1368588"/>
          </a:xfrm>
        </p:spPr>
        <p:txBody>
          <a:bodyPr>
            <a:normAutofit fontScale="90000"/>
          </a:bodyPr>
          <a:lstStyle/>
          <a:p>
            <a:r>
              <a:rPr lang="en-US" dirty="0" smtClean="0"/>
              <a:t>High Performance Communication Planning</a:t>
            </a:r>
            <a:endParaRPr lang="en-US" dirty="0"/>
          </a:p>
        </p:txBody>
      </p:sp>
      <p:sp>
        <p:nvSpPr>
          <p:cNvPr id="3" name="TextBox 2"/>
          <p:cNvSpPr txBox="1"/>
          <p:nvPr/>
        </p:nvSpPr>
        <p:spPr>
          <a:xfrm>
            <a:off x="290294" y="2934299"/>
            <a:ext cx="8853706" cy="1200329"/>
          </a:xfrm>
          <a:prstGeom prst="rect">
            <a:avLst/>
          </a:prstGeom>
          <a:noFill/>
        </p:spPr>
        <p:txBody>
          <a:bodyPr wrap="none" rtlCol="0">
            <a:spAutoFit/>
          </a:bodyPr>
          <a:lstStyle/>
          <a:p>
            <a:r>
              <a:rPr lang="en-US" dirty="0" smtClean="0"/>
              <a:t>Any interaction planned by you should have an actual plan in place. Whether you </a:t>
            </a:r>
          </a:p>
          <a:p>
            <a:r>
              <a:rPr lang="en-US" dirty="0" smtClean="0"/>
              <a:t>begin using the following exercise in it’s entirety until you understand the application</a:t>
            </a:r>
          </a:p>
          <a:p>
            <a:r>
              <a:rPr lang="en-US" dirty="0" smtClean="0"/>
              <a:t>process or you make this plan standard in your organization; implementing the following</a:t>
            </a:r>
          </a:p>
          <a:p>
            <a:r>
              <a:rPr lang="en-US" dirty="0" smtClean="0"/>
              <a:t>system will change you and your organizations communicate. </a:t>
            </a:r>
            <a:endParaRPr lang="en-US" dirty="0"/>
          </a:p>
        </p:txBody>
      </p:sp>
      <p:sp>
        <p:nvSpPr>
          <p:cNvPr id="4" name="TextBox 3"/>
          <p:cNvSpPr txBox="1"/>
          <p:nvPr/>
        </p:nvSpPr>
        <p:spPr>
          <a:xfrm>
            <a:off x="1534249" y="4869951"/>
            <a:ext cx="6233295" cy="1077218"/>
          </a:xfrm>
          <a:prstGeom prst="rect">
            <a:avLst/>
          </a:prstGeom>
          <a:noFill/>
        </p:spPr>
        <p:txBody>
          <a:bodyPr wrap="none" rtlCol="0">
            <a:spAutoFit/>
          </a:bodyPr>
          <a:lstStyle/>
          <a:p>
            <a:pPr algn="ctr"/>
            <a:r>
              <a:rPr lang="en-US" sz="1600" b="1" i="1" dirty="0" smtClean="0"/>
              <a:t>It is a false assumption that differentiation happens in HOW and WHAT </a:t>
            </a:r>
          </a:p>
          <a:p>
            <a:pPr algn="ctr"/>
            <a:r>
              <a:rPr lang="en-US" sz="1600" b="1" i="1" dirty="0" smtClean="0"/>
              <a:t>you do. Simply offering a high-quality product with more features or </a:t>
            </a:r>
          </a:p>
          <a:p>
            <a:pPr algn="ctr"/>
            <a:r>
              <a:rPr lang="en-US" sz="1600" b="1" i="1" dirty="0" smtClean="0"/>
              <a:t>better service or a better price doesn’t create difference. Differentiation </a:t>
            </a:r>
          </a:p>
          <a:p>
            <a:pPr algn="ctr"/>
            <a:r>
              <a:rPr lang="en-US" sz="1600" b="1" i="1" dirty="0" smtClean="0"/>
              <a:t>happens in WHY and HOW you do it. </a:t>
            </a:r>
            <a:endParaRPr lang="en-US" sz="1600" b="1" i="1" dirty="0"/>
          </a:p>
        </p:txBody>
      </p:sp>
    </p:spTree>
    <p:extLst>
      <p:ext uri="{BB962C8B-B14F-4D97-AF65-F5344CB8AC3E}">
        <p14:creationId xmlns:p14="http://schemas.microsoft.com/office/powerpoint/2010/main" val="15732502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Roadmap </a:t>
            </a:r>
            <a:endParaRPr lang="en-US" dirty="0"/>
          </a:p>
        </p:txBody>
      </p:sp>
      <p:pic>
        <p:nvPicPr>
          <p:cNvPr id="4" name="Picture 3" descr="Dialogue&amp;Narrative.jpg"/>
          <p:cNvPicPr>
            <a:picLocks noChangeAspect="1"/>
          </p:cNvPicPr>
          <p:nvPr/>
        </p:nvPicPr>
        <p:blipFill rotWithShape="1">
          <a:blip r:embed="rId2" cstate="print">
            <a:extLst>
              <a:ext uri="{28A0092B-C50C-407E-A947-70E740481C1C}">
                <a14:useLocalDpi xmlns:a14="http://schemas.microsoft.com/office/drawing/2010/main" val="0"/>
              </a:ext>
            </a:extLst>
          </a:blip>
          <a:srcRect l="14080" t="8202" r="16914" b="33011"/>
          <a:stretch/>
        </p:blipFill>
        <p:spPr>
          <a:xfrm>
            <a:off x="135626" y="3303094"/>
            <a:ext cx="3661916" cy="1835065"/>
          </a:xfrm>
          <a:prstGeom prst="rect">
            <a:avLst/>
          </a:prstGeom>
        </p:spPr>
      </p:pic>
      <p:sp>
        <p:nvSpPr>
          <p:cNvPr id="5" name="TextBox 4"/>
          <p:cNvSpPr txBox="1"/>
          <p:nvPr/>
        </p:nvSpPr>
        <p:spPr>
          <a:xfrm>
            <a:off x="246592" y="2515114"/>
            <a:ext cx="8643107" cy="830997"/>
          </a:xfrm>
          <a:prstGeom prst="rect">
            <a:avLst/>
          </a:prstGeom>
          <a:noFill/>
        </p:spPr>
        <p:txBody>
          <a:bodyPr wrap="square" rtlCol="0">
            <a:spAutoFit/>
          </a:bodyPr>
          <a:lstStyle/>
          <a:p>
            <a:r>
              <a:rPr lang="en-US" sz="1600" dirty="0" smtClean="0"/>
              <a:t>No matter what your objective, in order to effectively communicate you must establish a flow. There are various options, which would be suited best based on a number of factors. These are just a few options. </a:t>
            </a:r>
            <a:endParaRPr lang="en-US" sz="1600" dirty="0"/>
          </a:p>
        </p:txBody>
      </p:sp>
      <p:pic>
        <p:nvPicPr>
          <p:cNvPr id="6" name="Picture 5" descr="Screen Shot 2013-02-17 at 2.37.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9082" y="3230288"/>
            <a:ext cx="3768737" cy="1858555"/>
          </a:xfrm>
          <a:prstGeom prst="rect">
            <a:avLst/>
          </a:prstGeom>
        </p:spPr>
      </p:pic>
      <p:pic>
        <p:nvPicPr>
          <p:cNvPr id="7" name="Picture 6" descr="Screen Shot 2013-02-17 at 2.37.5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6881" y="5104353"/>
            <a:ext cx="3561587" cy="1753647"/>
          </a:xfrm>
          <a:prstGeom prst="rect">
            <a:avLst/>
          </a:prstGeom>
        </p:spPr>
      </p:pic>
    </p:spTree>
    <p:extLst>
      <p:ext uri="{BB962C8B-B14F-4D97-AF65-F5344CB8AC3E}">
        <p14:creationId xmlns:p14="http://schemas.microsoft.com/office/powerpoint/2010/main" val="26425596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Outline</a:t>
            </a:r>
            <a:endParaRPr lang="en-US" dirty="0"/>
          </a:p>
        </p:txBody>
      </p:sp>
      <p:sp>
        <p:nvSpPr>
          <p:cNvPr id="5" name="TextBox 4"/>
          <p:cNvSpPr txBox="1"/>
          <p:nvPr/>
        </p:nvSpPr>
        <p:spPr>
          <a:xfrm>
            <a:off x="457200" y="2946628"/>
            <a:ext cx="7853005" cy="3693319"/>
          </a:xfrm>
          <a:prstGeom prst="rect">
            <a:avLst/>
          </a:prstGeom>
          <a:noFill/>
        </p:spPr>
        <p:txBody>
          <a:bodyPr wrap="square" rtlCol="0">
            <a:spAutoFit/>
          </a:bodyPr>
          <a:lstStyle/>
          <a:p>
            <a:r>
              <a:rPr lang="en-US" dirty="0" smtClean="0"/>
              <a:t>Heading: Who’s listening? Clearly identify your audience and identify with your audience</a:t>
            </a:r>
          </a:p>
          <a:p>
            <a:endParaRPr lang="en-US" dirty="0" smtClean="0"/>
          </a:p>
          <a:p>
            <a:r>
              <a:rPr lang="en-US" dirty="0" smtClean="0"/>
              <a:t>Step 1: By the end of the conversation, the will decide to/</a:t>
            </a:r>
          </a:p>
          <a:p>
            <a:r>
              <a:rPr lang="en-US" dirty="0" smtClean="0"/>
              <a:t>agree to: ________</a:t>
            </a:r>
          </a:p>
          <a:p>
            <a:r>
              <a:rPr lang="en-US" dirty="0" smtClean="0"/>
              <a:t>1a) In order to achieve this they need to know _____ and </a:t>
            </a:r>
          </a:p>
          <a:p>
            <a:r>
              <a:rPr lang="en-US" dirty="0" smtClean="0"/>
              <a:t>feel _____</a:t>
            </a:r>
          </a:p>
          <a:p>
            <a:endParaRPr lang="en-US" dirty="0" smtClean="0"/>
          </a:p>
          <a:p>
            <a:endParaRPr lang="en-US" dirty="0"/>
          </a:p>
          <a:p>
            <a:r>
              <a:rPr lang="en-US" dirty="0" smtClean="0"/>
              <a:t>Step 2: Why should they care</a:t>
            </a:r>
          </a:p>
          <a:p>
            <a:endParaRPr lang="en-US" dirty="0" smtClean="0"/>
          </a:p>
          <a:p>
            <a:endParaRPr lang="en-US" dirty="0"/>
          </a:p>
          <a:p>
            <a:r>
              <a:rPr lang="en-US" dirty="0" smtClean="0"/>
              <a:t>Step 3: What’s your message in one sentence? </a:t>
            </a:r>
            <a:endParaRPr lang="en-US" dirty="0"/>
          </a:p>
        </p:txBody>
      </p:sp>
    </p:spTree>
    <p:extLst>
      <p:ext uri="{BB962C8B-B14F-4D97-AF65-F5344CB8AC3E}">
        <p14:creationId xmlns:p14="http://schemas.microsoft.com/office/powerpoint/2010/main" val="31839122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in Action</a:t>
            </a:r>
            <a:endParaRPr lang="en-US" dirty="0"/>
          </a:p>
        </p:txBody>
      </p:sp>
      <p:sp>
        <p:nvSpPr>
          <p:cNvPr id="3" name="Up-Down Arrow 2"/>
          <p:cNvSpPr/>
          <p:nvPr/>
        </p:nvSpPr>
        <p:spPr>
          <a:xfrm>
            <a:off x="1627517" y="3411705"/>
            <a:ext cx="912397" cy="2342507"/>
          </a:xfrm>
          <a:prstGeom prst="upDownArrow">
            <a:avLst/>
          </a:prstGeom>
          <a:solidFill>
            <a:srgbClr val="589D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FFFF"/>
                </a:solidFill>
              </a:ln>
            </a:endParaRPr>
          </a:p>
        </p:txBody>
      </p:sp>
      <p:sp>
        <p:nvSpPr>
          <p:cNvPr id="4" name="Up-Down Arrow 3"/>
          <p:cNvSpPr/>
          <p:nvPr/>
        </p:nvSpPr>
        <p:spPr>
          <a:xfrm>
            <a:off x="4208864" y="3424034"/>
            <a:ext cx="912397" cy="2342507"/>
          </a:xfrm>
          <a:prstGeom prst="upDownArrow">
            <a:avLst/>
          </a:prstGeom>
          <a:solidFill>
            <a:srgbClr val="589D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FFFF"/>
                </a:solidFill>
              </a:ln>
            </a:endParaRPr>
          </a:p>
        </p:txBody>
      </p:sp>
      <p:sp>
        <p:nvSpPr>
          <p:cNvPr id="5" name="Up-Down Arrow 4"/>
          <p:cNvSpPr/>
          <p:nvPr/>
        </p:nvSpPr>
        <p:spPr>
          <a:xfrm>
            <a:off x="6432652" y="3411705"/>
            <a:ext cx="912397" cy="2342507"/>
          </a:xfrm>
          <a:prstGeom prst="upDownArrow">
            <a:avLst/>
          </a:prstGeom>
          <a:solidFill>
            <a:srgbClr val="589D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FFFF"/>
                </a:solidFill>
              </a:ln>
            </a:endParaRPr>
          </a:p>
        </p:txBody>
      </p:sp>
      <p:sp>
        <p:nvSpPr>
          <p:cNvPr id="6" name="Rounded Rectangle 5"/>
          <p:cNvSpPr/>
          <p:nvPr/>
        </p:nvSpPr>
        <p:spPr>
          <a:xfrm>
            <a:off x="1249241" y="2515114"/>
            <a:ext cx="1668950" cy="591791"/>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Ramp</a:t>
            </a:r>
            <a:endParaRPr lang="en-US" dirty="0"/>
          </a:p>
        </p:txBody>
      </p:sp>
      <p:sp>
        <p:nvSpPr>
          <p:cNvPr id="7" name="Rounded Rectangle 6"/>
          <p:cNvSpPr/>
          <p:nvPr/>
        </p:nvSpPr>
        <p:spPr>
          <a:xfrm>
            <a:off x="3752666" y="2515114"/>
            <a:ext cx="1668950" cy="591791"/>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Pts. of Discovery</a:t>
            </a:r>
            <a:endParaRPr lang="en-US" dirty="0"/>
          </a:p>
        </p:txBody>
      </p:sp>
      <p:sp>
        <p:nvSpPr>
          <p:cNvPr id="8" name="Rounded Rectangle 7"/>
          <p:cNvSpPr/>
          <p:nvPr/>
        </p:nvSpPr>
        <p:spPr>
          <a:xfrm>
            <a:off x="6001113" y="2536347"/>
            <a:ext cx="1668950" cy="591791"/>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Dessert</a:t>
            </a:r>
            <a:endParaRPr lang="en-US" dirty="0"/>
          </a:p>
        </p:txBody>
      </p:sp>
      <p:sp>
        <p:nvSpPr>
          <p:cNvPr id="9" name="Rounded Rectangle 8"/>
          <p:cNvSpPr/>
          <p:nvPr/>
        </p:nvSpPr>
        <p:spPr>
          <a:xfrm>
            <a:off x="6001113" y="5877502"/>
            <a:ext cx="1668950" cy="591791"/>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Story</a:t>
            </a:r>
            <a:endParaRPr lang="en-US" dirty="0"/>
          </a:p>
        </p:txBody>
      </p:sp>
      <p:sp>
        <p:nvSpPr>
          <p:cNvPr id="10" name="Rounded Rectangle 9"/>
          <p:cNvSpPr/>
          <p:nvPr/>
        </p:nvSpPr>
        <p:spPr>
          <a:xfrm>
            <a:off x="3752666" y="5877502"/>
            <a:ext cx="1668950" cy="591791"/>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Know / Feel</a:t>
            </a:r>
            <a:endParaRPr lang="en-US" dirty="0"/>
          </a:p>
        </p:txBody>
      </p:sp>
      <p:sp>
        <p:nvSpPr>
          <p:cNvPr id="11" name="Rounded Rectangle 10"/>
          <p:cNvSpPr/>
          <p:nvPr/>
        </p:nvSpPr>
        <p:spPr>
          <a:xfrm>
            <a:off x="1249241" y="5877502"/>
            <a:ext cx="1668950" cy="591791"/>
          </a:xfrm>
          <a:prstGeom prst="round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Purpose</a:t>
            </a:r>
            <a:endParaRPr lang="en-US" dirty="0"/>
          </a:p>
        </p:txBody>
      </p:sp>
    </p:spTree>
    <p:extLst>
      <p:ext uri="{BB962C8B-B14F-4D97-AF65-F5344CB8AC3E}">
        <p14:creationId xmlns:p14="http://schemas.microsoft.com/office/powerpoint/2010/main" val="12934672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069942fbb6fb70c742f0b99a869974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98" y="2502785"/>
            <a:ext cx="2275875" cy="4305899"/>
          </a:xfrm>
          <a:prstGeom prst="rect">
            <a:avLst/>
          </a:prstGeom>
        </p:spPr>
      </p:pic>
      <p:sp>
        <p:nvSpPr>
          <p:cNvPr id="2" name="Title 1"/>
          <p:cNvSpPr>
            <a:spLocks noGrp="1"/>
          </p:cNvSpPr>
          <p:nvPr>
            <p:ph type="title"/>
          </p:nvPr>
        </p:nvSpPr>
        <p:spPr/>
        <p:txBody>
          <a:bodyPr/>
          <a:lstStyle/>
          <a:p>
            <a:r>
              <a:rPr lang="en-US" dirty="0" smtClean="0"/>
              <a:t>Communication Super Highway</a:t>
            </a:r>
            <a:endParaRPr lang="en-US" dirty="0"/>
          </a:p>
        </p:txBody>
      </p:sp>
      <p:sp>
        <p:nvSpPr>
          <p:cNvPr id="7" name="Rounded Rectangle 6"/>
          <p:cNvSpPr/>
          <p:nvPr/>
        </p:nvSpPr>
        <p:spPr>
          <a:xfrm>
            <a:off x="3193386" y="3008273"/>
            <a:ext cx="5493414" cy="1491808"/>
          </a:xfrm>
          <a:prstGeom prst="round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8" name="TextBox 7"/>
          <p:cNvSpPr txBox="1"/>
          <p:nvPr/>
        </p:nvSpPr>
        <p:spPr>
          <a:xfrm>
            <a:off x="6707346" y="3205537"/>
            <a:ext cx="1676837" cy="1477328"/>
          </a:xfrm>
          <a:prstGeom prst="rect">
            <a:avLst/>
          </a:prstGeom>
          <a:noFill/>
        </p:spPr>
        <p:txBody>
          <a:bodyPr wrap="square" rtlCol="0">
            <a:spAutoFit/>
          </a:bodyPr>
          <a:lstStyle/>
          <a:p>
            <a:r>
              <a:rPr lang="en-US" b="1" dirty="0" smtClean="0"/>
              <a:t>Receive</a:t>
            </a:r>
            <a:endParaRPr lang="en-US" b="1" dirty="0"/>
          </a:p>
          <a:p>
            <a:r>
              <a:rPr lang="en-US" b="1" dirty="0"/>
              <a:t>Appreciate </a:t>
            </a:r>
          </a:p>
          <a:p>
            <a:r>
              <a:rPr lang="en-US" b="1" dirty="0"/>
              <a:t>Summarize</a:t>
            </a:r>
          </a:p>
          <a:p>
            <a:r>
              <a:rPr lang="en-US" b="1" dirty="0"/>
              <a:t>Ask</a:t>
            </a:r>
          </a:p>
          <a:p>
            <a:endParaRPr lang="en-US" b="1" dirty="0"/>
          </a:p>
        </p:txBody>
      </p:sp>
      <p:sp>
        <p:nvSpPr>
          <p:cNvPr id="9" name="TextBox 8"/>
          <p:cNvSpPr txBox="1"/>
          <p:nvPr/>
        </p:nvSpPr>
        <p:spPr>
          <a:xfrm>
            <a:off x="3415322" y="3291840"/>
            <a:ext cx="1343935" cy="923330"/>
          </a:xfrm>
          <a:prstGeom prst="rect">
            <a:avLst/>
          </a:prstGeom>
          <a:noFill/>
        </p:spPr>
        <p:txBody>
          <a:bodyPr wrap="square" rtlCol="0">
            <a:spAutoFit/>
          </a:bodyPr>
          <a:lstStyle/>
          <a:p>
            <a:r>
              <a:rPr lang="en-US" b="1" dirty="0" smtClean="0"/>
              <a:t>4 Steps to Effective Listening</a:t>
            </a:r>
            <a:endParaRPr lang="en-US" b="1" dirty="0"/>
          </a:p>
        </p:txBody>
      </p:sp>
      <p:sp>
        <p:nvSpPr>
          <p:cNvPr id="10" name="Right Arrow 9"/>
          <p:cNvSpPr/>
          <p:nvPr/>
        </p:nvSpPr>
        <p:spPr>
          <a:xfrm>
            <a:off x="4759257" y="3477447"/>
            <a:ext cx="1578198" cy="516473"/>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625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34" y="345141"/>
            <a:ext cx="8464866" cy="1143000"/>
          </a:xfrm>
        </p:spPr>
        <p:txBody>
          <a:bodyPr/>
          <a:lstStyle/>
          <a:p>
            <a:r>
              <a:rPr lang="en-US" dirty="0" smtClean="0"/>
              <a:t>The language of communication</a:t>
            </a:r>
            <a:endParaRPr lang="en-US" dirty="0"/>
          </a:p>
        </p:txBody>
      </p:sp>
      <p:pic>
        <p:nvPicPr>
          <p:cNvPr id="3" name="Picture 2" descr="Languages.jpg"/>
          <p:cNvPicPr>
            <a:picLocks noChangeAspect="1"/>
          </p:cNvPicPr>
          <p:nvPr/>
        </p:nvPicPr>
        <p:blipFill rotWithShape="1">
          <a:blip r:embed="rId2" cstate="print">
            <a:extLst>
              <a:ext uri="{28A0092B-C50C-407E-A947-70E740481C1C}">
                <a14:useLocalDpi xmlns:a14="http://schemas.microsoft.com/office/drawing/2010/main" val="0"/>
              </a:ext>
            </a:extLst>
          </a:blip>
          <a:srcRect l="11378" t="15820" r="11611" b="23416"/>
          <a:stretch/>
        </p:blipFill>
        <p:spPr>
          <a:xfrm>
            <a:off x="1134330" y="2256206"/>
            <a:ext cx="6953941" cy="4500080"/>
          </a:xfrm>
          <a:prstGeom prst="rect">
            <a:avLst/>
          </a:prstGeom>
        </p:spPr>
      </p:pic>
    </p:spTree>
    <p:extLst>
      <p:ext uri="{BB962C8B-B14F-4D97-AF65-F5344CB8AC3E}">
        <p14:creationId xmlns:p14="http://schemas.microsoft.com/office/powerpoint/2010/main" val="2677859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Keys to success! </a:t>
            </a:r>
            <a:endParaRPr lang="en-US" dirty="0"/>
          </a:p>
        </p:txBody>
      </p:sp>
      <p:graphicFrame>
        <p:nvGraphicFramePr>
          <p:cNvPr id="3" name="Diagram 2"/>
          <p:cNvGraphicFramePr/>
          <p:nvPr>
            <p:extLst>
              <p:ext uri="{D42A27DB-BD31-4B8C-83A1-F6EECF244321}">
                <p14:modId xmlns:p14="http://schemas.microsoft.com/office/powerpoint/2010/main" val="3010643837"/>
              </p:ext>
            </p:extLst>
          </p:nvPr>
        </p:nvGraphicFramePr>
        <p:xfrm>
          <a:off x="1326725" y="260524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52309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Communication</a:t>
            </a:r>
            <a:endParaRPr lang="en-US" dirty="0"/>
          </a:p>
        </p:txBody>
      </p:sp>
      <p:pic>
        <p:nvPicPr>
          <p:cNvPr id="8" name="Picture 7" descr="Exclusive_Tex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453" y="2972655"/>
            <a:ext cx="5410200" cy="2438400"/>
          </a:xfrm>
          <a:prstGeom prst="rect">
            <a:avLst/>
          </a:prstGeom>
        </p:spPr>
      </p:pic>
    </p:spTree>
    <p:extLst>
      <p:ext uri="{BB962C8B-B14F-4D97-AF65-F5344CB8AC3E}">
        <p14:creationId xmlns:p14="http://schemas.microsoft.com/office/powerpoint/2010/main" val="20553097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you have clients now what?</a:t>
            </a:r>
            <a:endParaRPr lang="en-US" dirty="0"/>
          </a:p>
        </p:txBody>
      </p:sp>
      <p:pic>
        <p:nvPicPr>
          <p:cNvPr id="3" name="Picture 2" descr="business-man-jumping-over-hurdle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8087" y="2663587"/>
            <a:ext cx="5039284" cy="3343713"/>
          </a:xfrm>
          <a:prstGeom prst="rect">
            <a:avLst/>
          </a:prstGeom>
        </p:spPr>
      </p:pic>
      <p:sp>
        <p:nvSpPr>
          <p:cNvPr id="4" name="TextBox 3"/>
          <p:cNvSpPr txBox="1"/>
          <p:nvPr/>
        </p:nvSpPr>
        <p:spPr>
          <a:xfrm>
            <a:off x="110966" y="2946628"/>
            <a:ext cx="3974804" cy="3139321"/>
          </a:xfrm>
          <a:prstGeom prst="rect">
            <a:avLst/>
          </a:prstGeom>
          <a:noFill/>
        </p:spPr>
        <p:txBody>
          <a:bodyPr wrap="none" rtlCol="0">
            <a:spAutoFit/>
          </a:bodyPr>
          <a:lstStyle/>
          <a:p>
            <a:r>
              <a:rPr lang="en-US" dirty="0" smtClean="0"/>
              <a:t>Taking your clients to the next</a:t>
            </a:r>
          </a:p>
          <a:p>
            <a:r>
              <a:rPr lang="en-US" dirty="0" smtClean="0"/>
              <a:t>level is more then a shared belief!</a:t>
            </a:r>
          </a:p>
          <a:p>
            <a:endParaRPr lang="en-US" dirty="0" smtClean="0"/>
          </a:p>
          <a:p>
            <a:r>
              <a:rPr lang="en-US" dirty="0" smtClean="0"/>
              <a:t>What you say finds it’s place in the</a:t>
            </a:r>
          </a:p>
          <a:p>
            <a:r>
              <a:rPr lang="en-US" dirty="0" smtClean="0"/>
              <a:t>session- how do you coach your clients</a:t>
            </a:r>
          </a:p>
          <a:p>
            <a:r>
              <a:rPr lang="en-US" dirty="0" smtClean="0"/>
              <a:t>has scientific relevance…….</a:t>
            </a:r>
          </a:p>
          <a:p>
            <a:endParaRPr lang="en-US" dirty="0"/>
          </a:p>
          <a:p>
            <a:endParaRPr lang="en-US" dirty="0" smtClean="0"/>
          </a:p>
          <a:p>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FOCUS</a:t>
            </a:r>
          </a:p>
        </p:txBody>
      </p:sp>
    </p:spTree>
    <p:extLst>
      <p:ext uri="{BB962C8B-B14F-4D97-AF65-F5344CB8AC3E}">
        <p14:creationId xmlns:p14="http://schemas.microsoft.com/office/powerpoint/2010/main" val="21191073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Focus Forward Enterprises</a:t>
            </a:r>
            <a:endParaRPr lang="en-US" sz="5400" dirty="0"/>
          </a:p>
        </p:txBody>
      </p:sp>
      <p:sp>
        <p:nvSpPr>
          <p:cNvPr id="3" name="Subtitle 2"/>
          <p:cNvSpPr>
            <a:spLocks noGrp="1"/>
          </p:cNvSpPr>
          <p:nvPr>
            <p:ph type="subTitle" idx="1"/>
          </p:nvPr>
        </p:nvSpPr>
        <p:spPr/>
        <p:txBody>
          <a:bodyPr/>
          <a:lstStyle/>
          <a:p>
            <a:r>
              <a:rPr lang="en-US" dirty="0" smtClean="0"/>
              <a:t>It all starts with communication</a:t>
            </a:r>
            <a:endParaRPr lang="en-US" dirty="0"/>
          </a:p>
        </p:txBody>
      </p:sp>
    </p:spTree>
    <p:extLst>
      <p:ext uri="{BB962C8B-B14F-4D97-AF65-F5344CB8AC3E}">
        <p14:creationId xmlns:p14="http://schemas.microsoft.com/office/powerpoint/2010/main" val="13321724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Neuroscience of Focus</a:t>
            </a:r>
            <a:endParaRPr lang="en-US" dirty="0"/>
          </a:p>
        </p:txBody>
      </p:sp>
      <p:sp>
        <p:nvSpPr>
          <p:cNvPr id="3" name="TextBox 2"/>
          <p:cNvSpPr txBox="1"/>
          <p:nvPr/>
        </p:nvSpPr>
        <p:spPr>
          <a:xfrm>
            <a:off x="344689" y="3304169"/>
            <a:ext cx="7930376" cy="1569660"/>
          </a:xfrm>
          <a:prstGeom prst="rect">
            <a:avLst/>
          </a:prstGeom>
          <a:noFill/>
        </p:spPr>
        <p:txBody>
          <a:bodyPr wrap="none" rtlCol="0">
            <a:spAutoFit/>
          </a:bodyPr>
          <a:lstStyle/>
          <a:p>
            <a:pPr algn="ctr"/>
            <a:r>
              <a:rPr lang="en-US" sz="4800" b="1" dirty="0" smtClean="0">
                <a:ln w="17780" cmpd="sng">
                  <a:solidFill>
                    <a:srgbClr val="FFFFFF"/>
                  </a:solidFill>
                  <a:prstDash val="solid"/>
                  <a:miter lim="800000"/>
                </a:ln>
                <a:solidFill>
                  <a:srgbClr val="FF0000"/>
                </a:solidFill>
                <a:effectLst>
                  <a:outerShdw blurRad="50800" algn="tl" rotWithShape="0">
                    <a:srgbClr val="000000"/>
                  </a:outerShdw>
                </a:effectLst>
              </a:rPr>
              <a:t>Your brain can only focus on </a:t>
            </a:r>
          </a:p>
          <a:p>
            <a:pPr algn="ctr"/>
            <a:r>
              <a:rPr lang="en-US" sz="4800" b="1" dirty="0" smtClean="0">
                <a:ln w="17780" cmpd="sng">
                  <a:solidFill>
                    <a:srgbClr val="FFFFFF"/>
                  </a:solidFill>
                  <a:prstDash val="solid"/>
                  <a:miter lim="800000"/>
                </a:ln>
                <a:solidFill>
                  <a:srgbClr val="FF0000"/>
                </a:solidFill>
                <a:effectLst>
                  <a:outerShdw blurRad="50800" algn="tl" rotWithShape="0">
                    <a:srgbClr val="000000"/>
                  </a:outerShdw>
                </a:effectLst>
              </a:rPr>
              <a:t>one thing at a time</a:t>
            </a:r>
            <a:endParaRPr lang="en-US" sz="4800" b="1"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extLst>
      <p:ext uri="{BB962C8B-B14F-4D97-AF65-F5344CB8AC3E}">
        <p14:creationId xmlns:p14="http://schemas.microsoft.com/office/powerpoint/2010/main" val="30529456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Cues</a:t>
            </a:r>
            <a:endParaRPr lang="en-US" dirty="0"/>
          </a:p>
        </p:txBody>
      </p:sp>
      <p:pic>
        <p:nvPicPr>
          <p:cNvPr id="3" name="Picture 2" descr="halfsquat-fuc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9427" y="3042220"/>
            <a:ext cx="3175000" cy="3162300"/>
          </a:xfrm>
          <a:prstGeom prst="rect">
            <a:avLst/>
          </a:prstGeom>
        </p:spPr>
      </p:pic>
      <p:sp>
        <p:nvSpPr>
          <p:cNvPr id="5" name="TextBox 4"/>
          <p:cNvSpPr txBox="1"/>
          <p:nvPr/>
        </p:nvSpPr>
        <p:spPr>
          <a:xfrm>
            <a:off x="628814" y="3042220"/>
            <a:ext cx="2121093" cy="369332"/>
          </a:xfrm>
          <a:prstGeom prst="rect">
            <a:avLst/>
          </a:prstGeom>
          <a:noFill/>
        </p:spPr>
        <p:txBody>
          <a:bodyPr wrap="none" rtlCol="0">
            <a:spAutoFit/>
          </a:bodyPr>
          <a:lstStyle/>
          <a:p>
            <a:r>
              <a:rPr lang="en-US" dirty="0" smtClean="0"/>
              <a:t>drop your hips back</a:t>
            </a:r>
            <a:endParaRPr lang="en-US" dirty="0"/>
          </a:p>
        </p:txBody>
      </p:sp>
      <p:sp>
        <p:nvSpPr>
          <p:cNvPr id="6" name="TextBox 5"/>
          <p:cNvSpPr txBox="1"/>
          <p:nvPr/>
        </p:nvSpPr>
        <p:spPr>
          <a:xfrm>
            <a:off x="717253" y="4339804"/>
            <a:ext cx="2007994" cy="369332"/>
          </a:xfrm>
          <a:prstGeom prst="rect">
            <a:avLst/>
          </a:prstGeom>
          <a:noFill/>
        </p:spPr>
        <p:txBody>
          <a:bodyPr wrap="none" rtlCol="0">
            <a:spAutoFit/>
          </a:bodyPr>
          <a:lstStyle/>
          <a:p>
            <a:r>
              <a:rPr lang="en-US" dirty="0" smtClean="0"/>
              <a:t>keep your chest up</a:t>
            </a:r>
            <a:endParaRPr lang="en-US" dirty="0"/>
          </a:p>
        </p:txBody>
      </p:sp>
      <p:sp>
        <p:nvSpPr>
          <p:cNvPr id="7" name="TextBox 6"/>
          <p:cNvSpPr txBox="1"/>
          <p:nvPr/>
        </p:nvSpPr>
        <p:spPr>
          <a:xfrm>
            <a:off x="828123" y="5209132"/>
            <a:ext cx="1713142" cy="369332"/>
          </a:xfrm>
          <a:prstGeom prst="rect">
            <a:avLst/>
          </a:prstGeom>
          <a:noFill/>
        </p:spPr>
        <p:txBody>
          <a:bodyPr wrap="none" rtlCol="0">
            <a:spAutoFit/>
          </a:bodyPr>
          <a:lstStyle/>
          <a:p>
            <a:r>
              <a:rPr lang="en-US" dirty="0" smtClean="0"/>
              <a:t>Fire your </a:t>
            </a:r>
            <a:r>
              <a:rPr lang="en-US" dirty="0" err="1" smtClean="0"/>
              <a:t>glutes</a:t>
            </a:r>
            <a:endParaRPr lang="en-US" dirty="0"/>
          </a:p>
        </p:txBody>
      </p:sp>
      <p:sp>
        <p:nvSpPr>
          <p:cNvPr id="8" name="TextBox 7"/>
          <p:cNvSpPr txBox="1"/>
          <p:nvPr/>
        </p:nvSpPr>
        <p:spPr>
          <a:xfrm>
            <a:off x="564417" y="6093828"/>
            <a:ext cx="2160830" cy="369332"/>
          </a:xfrm>
          <a:prstGeom prst="rect">
            <a:avLst/>
          </a:prstGeom>
          <a:noFill/>
        </p:spPr>
        <p:txBody>
          <a:bodyPr wrap="none" rtlCol="0">
            <a:spAutoFit/>
          </a:bodyPr>
          <a:lstStyle/>
          <a:p>
            <a:r>
              <a:rPr lang="en-US" dirty="0" smtClean="0"/>
              <a:t>Drive with your legs</a:t>
            </a:r>
            <a:endParaRPr lang="en-US" dirty="0"/>
          </a:p>
        </p:txBody>
      </p:sp>
      <p:sp>
        <p:nvSpPr>
          <p:cNvPr id="9" name="TextBox 8"/>
          <p:cNvSpPr txBox="1"/>
          <p:nvPr/>
        </p:nvSpPr>
        <p:spPr>
          <a:xfrm>
            <a:off x="6245106" y="2672888"/>
            <a:ext cx="2557110" cy="369332"/>
          </a:xfrm>
          <a:prstGeom prst="rect">
            <a:avLst/>
          </a:prstGeom>
          <a:noFill/>
        </p:spPr>
        <p:txBody>
          <a:bodyPr wrap="none" rtlCol="0">
            <a:spAutoFit/>
          </a:bodyPr>
          <a:lstStyle/>
          <a:p>
            <a:r>
              <a:rPr lang="en-US" dirty="0" smtClean="0"/>
              <a:t>Lower like an accordion</a:t>
            </a:r>
            <a:endParaRPr lang="en-US" dirty="0"/>
          </a:p>
        </p:txBody>
      </p:sp>
      <p:sp>
        <p:nvSpPr>
          <p:cNvPr id="10" name="TextBox 9"/>
          <p:cNvSpPr txBox="1"/>
          <p:nvPr/>
        </p:nvSpPr>
        <p:spPr>
          <a:xfrm>
            <a:off x="6183359" y="3226886"/>
            <a:ext cx="2749471" cy="646331"/>
          </a:xfrm>
          <a:prstGeom prst="rect">
            <a:avLst/>
          </a:prstGeom>
          <a:noFill/>
        </p:spPr>
        <p:txBody>
          <a:bodyPr wrap="none" rtlCol="0">
            <a:spAutoFit/>
          </a:bodyPr>
          <a:lstStyle/>
          <a:p>
            <a:r>
              <a:rPr lang="en-US" dirty="0" smtClean="0"/>
              <a:t>Pull your hips down like a </a:t>
            </a:r>
          </a:p>
          <a:p>
            <a:r>
              <a:rPr lang="en-US" dirty="0" smtClean="0"/>
              <a:t>magnet to the floor</a:t>
            </a:r>
            <a:endParaRPr lang="en-US" dirty="0"/>
          </a:p>
        </p:txBody>
      </p:sp>
      <p:sp>
        <p:nvSpPr>
          <p:cNvPr id="11" name="TextBox 10"/>
          <p:cNvSpPr txBox="1"/>
          <p:nvPr/>
        </p:nvSpPr>
        <p:spPr>
          <a:xfrm>
            <a:off x="6283190" y="4155138"/>
            <a:ext cx="2403610" cy="369332"/>
          </a:xfrm>
          <a:prstGeom prst="rect">
            <a:avLst/>
          </a:prstGeom>
          <a:noFill/>
        </p:spPr>
        <p:txBody>
          <a:bodyPr wrap="none" rtlCol="0">
            <a:spAutoFit/>
          </a:bodyPr>
          <a:lstStyle/>
          <a:p>
            <a:r>
              <a:rPr lang="en-US" dirty="0" smtClean="0"/>
              <a:t>Keep your numbers up</a:t>
            </a:r>
            <a:endParaRPr lang="en-US" dirty="0"/>
          </a:p>
        </p:txBody>
      </p:sp>
      <p:sp>
        <p:nvSpPr>
          <p:cNvPr id="12" name="TextBox 11"/>
          <p:cNvSpPr txBox="1"/>
          <p:nvPr/>
        </p:nvSpPr>
        <p:spPr>
          <a:xfrm>
            <a:off x="6314164" y="4895146"/>
            <a:ext cx="2775119" cy="646331"/>
          </a:xfrm>
          <a:prstGeom prst="rect">
            <a:avLst/>
          </a:prstGeom>
          <a:noFill/>
        </p:spPr>
        <p:txBody>
          <a:bodyPr wrap="none" rtlCol="0">
            <a:spAutoFit/>
          </a:bodyPr>
          <a:lstStyle/>
          <a:p>
            <a:r>
              <a:rPr lang="en-US" dirty="0" smtClean="0"/>
              <a:t>Bring the top of your head </a:t>
            </a:r>
          </a:p>
          <a:p>
            <a:r>
              <a:rPr lang="en-US" dirty="0" smtClean="0"/>
              <a:t>straight through the roof</a:t>
            </a:r>
            <a:endParaRPr lang="en-US" dirty="0"/>
          </a:p>
        </p:txBody>
      </p:sp>
      <p:sp>
        <p:nvSpPr>
          <p:cNvPr id="13" name="TextBox 12"/>
          <p:cNvSpPr txBox="1"/>
          <p:nvPr/>
        </p:nvSpPr>
        <p:spPr>
          <a:xfrm>
            <a:off x="6334874" y="6066131"/>
            <a:ext cx="2351926" cy="369332"/>
          </a:xfrm>
          <a:prstGeom prst="rect">
            <a:avLst/>
          </a:prstGeom>
          <a:noFill/>
        </p:spPr>
        <p:txBody>
          <a:bodyPr wrap="none" rtlCol="0">
            <a:spAutoFit/>
          </a:bodyPr>
          <a:lstStyle/>
          <a:p>
            <a:r>
              <a:rPr lang="en-US" dirty="0" smtClean="0"/>
              <a:t>Push the ground away</a:t>
            </a:r>
            <a:endParaRPr lang="en-US" dirty="0"/>
          </a:p>
        </p:txBody>
      </p:sp>
    </p:spTree>
    <p:extLst>
      <p:ext uri="{BB962C8B-B14F-4D97-AF65-F5344CB8AC3E}">
        <p14:creationId xmlns:p14="http://schemas.microsoft.com/office/powerpoint/2010/main" val="605466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external cues</a:t>
            </a:r>
            <a:endParaRPr lang="en-US" dirty="0"/>
          </a:p>
        </p:txBody>
      </p:sp>
      <p:sp>
        <p:nvSpPr>
          <p:cNvPr id="3" name="Content Placeholder 2"/>
          <p:cNvSpPr>
            <a:spLocks noGrp="1"/>
          </p:cNvSpPr>
          <p:nvPr>
            <p:ph idx="1"/>
          </p:nvPr>
        </p:nvSpPr>
        <p:spPr/>
        <p:txBody>
          <a:bodyPr/>
          <a:lstStyle/>
          <a:p>
            <a:r>
              <a:rPr lang="en-US" dirty="0" smtClean="0"/>
              <a:t>Distance</a:t>
            </a:r>
          </a:p>
          <a:p>
            <a:r>
              <a:rPr lang="en-US" dirty="0" smtClean="0"/>
              <a:t>Direction</a:t>
            </a:r>
          </a:p>
          <a:p>
            <a:r>
              <a:rPr lang="en-US" dirty="0" smtClean="0"/>
              <a:t>Description</a:t>
            </a:r>
            <a:endParaRPr lang="en-US" dirty="0"/>
          </a:p>
        </p:txBody>
      </p:sp>
      <p:sp>
        <p:nvSpPr>
          <p:cNvPr id="4" name="TextBox 3"/>
          <p:cNvSpPr txBox="1"/>
          <p:nvPr/>
        </p:nvSpPr>
        <p:spPr>
          <a:xfrm>
            <a:off x="172615" y="5206266"/>
            <a:ext cx="8526543" cy="707886"/>
          </a:xfrm>
          <a:prstGeom prst="rect">
            <a:avLst/>
          </a:prstGeom>
          <a:noFill/>
        </p:spPr>
        <p:txBody>
          <a:bodyPr wrap="none" rtlCol="0">
            <a:spAutoFit/>
          </a:bodyPr>
          <a:lstStyle/>
          <a:p>
            <a:r>
              <a:rPr lang="en-US" sz="4000" dirty="0" smtClean="0">
                <a:solidFill>
                  <a:srgbClr val="FF0000"/>
                </a:solidFill>
                <a:effectLst>
                  <a:outerShdw blurRad="50800" dist="38100" dir="5400000" algn="t" rotWithShape="0">
                    <a:prstClr val="black">
                      <a:alpha val="40000"/>
                    </a:prstClr>
                  </a:outerShdw>
                </a:effectLst>
              </a:rPr>
              <a:t>Create the Image = Ignite the memory</a:t>
            </a:r>
            <a:endParaRPr lang="en-US" sz="4000" dirty="0">
              <a:solidFill>
                <a:srgbClr val="FF0000"/>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196510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Experiential Learning</a:t>
            </a:r>
            <a:endParaRPr lang="en-US" dirty="0"/>
          </a:p>
        </p:txBody>
      </p:sp>
      <p:graphicFrame>
        <p:nvGraphicFramePr>
          <p:cNvPr id="3" name="Diagram 2"/>
          <p:cNvGraphicFramePr/>
          <p:nvPr>
            <p:extLst>
              <p:ext uri="{D42A27DB-BD31-4B8C-83A1-F6EECF244321}">
                <p14:modId xmlns:p14="http://schemas.microsoft.com/office/powerpoint/2010/main" val="2473465288"/>
              </p:ext>
            </p:extLst>
          </p:nvPr>
        </p:nvGraphicFramePr>
        <p:xfrm>
          <a:off x="3528858" y="202577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bad-trainer-WH.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 y="2552102"/>
            <a:ext cx="4458155" cy="3537676"/>
          </a:xfrm>
          <a:prstGeom prst="rect">
            <a:avLst/>
          </a:prstGeom>
          <a:ln>
            <a:noFill/>
          </a:ln>
          <a:effectLst>
            <a:softEdge rad="112500"/>
          </a:effectLst>
        </p:spPr>
      </p:pic>
    </p:spTree>
    <p:extLst>
      <p:ext uri="{BB962C8B-B14F-4D97-AF65-F5344CB8AC3E}">
        <p14:creationId xmlns:p14="http://schemas.microsoft.com/office/powerpoint/2010/main" val="245558518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Minion Thumbs UP.jpg"/>
          <p:cNvPicPr>
            <a:picLocks noChangeAspect="1"/>
          </p:cNvPicPr>
          <p:nvPr/>
        </p:nvPicPr>
        <p:blipFill>
          <a:blip r:embed="rId2">
            <a:extLst>
              <a:ext uri="{BEBA8EAE-BF5A-486C-A8C5-ECC9F3942E4B}">
                <a14:imgProps xmlns:a14="http://schemas.microsoft.com/office/drawing/2010/main">
                  <a14:imgLayer r:embed="rId3">
                    <a14:imgEffect>
                      <a14:backgroundRemoval t="7375" b="86688" l="15625" r="82813">
                        <a14:foregroundMark x1="73906" y1="55188" x2="73906" y2="55188"/>
                        <a14:foregroundMark x1="74297" y1="20625" x2="74297" y2="20625"/>
                        <a14:foregroundMark x1="21875" y1="18750" x2="21875" y2="18750"/>
                        <a14:foregroundMark x1="23359" y1="58250" x2="23359" y2="58250"/>
                        <a14:foregroundMark x1="49219" y1="76188" x2="49219" y2="76188"/>
                      </a14:backgroundRemoval>
                    </a14:imgEffect>
                  </a14:imgLayer>
                </a14:imgProps>
              </a:ext>
              <a:ext uri="{28A0092B-C50C-407E-A947-70E740481C1C}">
                <a14:useLocalDpi xmlns:a14="http://schemas.microsoft.com/office/drawing/2010/main" val="0"/>
              </a:ext>
            </a:extLst>
          </a:blip>
          <a:stretch>
            <a:fillRect/>
          </a:stretch>
        </p:blipFill>
        <p:spPr>
          <a:xfrm>
            <a:off x="148542" y="1278548"/>
            <a:ext cx="3352501" cy="4190626"/>
          </a:xfrm>
          <a:prstGeom prst="rect">
            <a:avLst/>
          </a:prstGeom>
        </p:spPr>
      </p:pic>
      <p:pic>
        <p:nvPicPr>
          <p:cNvPr id="4" name="Picture 3" descr="minion thank yo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229" y="1696374"/>
            <a:ext cx="5126316" cy="4973610"/>
          </a:xfrm>
          <a:prstGeom prst="rect">
            <a:avLst/>
          </a:prstGeom>
        </p:spPr>
      </p:pic>
      <p:sp>
        <p:nvSpPr>
          <p:cNvPr id="5" name="TextBox 4"/>
          <p:cNvSpPr txBox="1"/>
          <p:nvPr/>
        </p:nvSpPr>
        <p:spPr>
          <a:xfrm>
            <a:off x="1407809" y="4968502"/>
            <a:ext cx="6453610" cy="2062103"/>
          </a:xfrm>
          <a:prstGeom prst="rect">
            <a:avLst/>
          </a:prstGeom>
          <a:noFill/>
        </p:spPr>
        <p:txBody>
          <a:bodyPr wrap="none" rtlCol="0">
            <a:spAutoFit/>
          </a:bodyPr>
          <a:lstStyle/>
          <a:p>
            <a:r>
              <a:rPr lang="en-US" sz="3200" dirty="0" smtClean="0">
                <a:hlinkClick r:id="rId5"/>
              </a:rPr>
              <a:t>www.iperformanceinstitute.com</a:t>
            </a:r>
            <a:endParaRPr lang="en-US" sz="3200" dirty="0" smtClean="0"/>
          </a:p>
          <a:p>
            <a:r>
              <a:rPr lang="en-US" sz="3200" dirty="0" smtClean="0">
                <a:hlinkClick r:id="rId6"/>
              </a:rPr>
              <a:t>www.facebook.com/iperformance</a:t>
            </a:r>
            <a:endParaRPr lang="en-US" sz="3200" dirty="0" smtClean="0"/>
          </a:p>
          <a:p>
            <a:r>
              <a:rPr lang="en-US" sz="3200" dirty="0" smtClean="0">
                <a:hlinkClick r:id="rId7"/>
              </a:rPr>
              <a:t>mtorres@iperformanceinstitute.com</a:t>
            </a:r>
            <a:endParaRPr lang="en-US" sz="3200" dirty="0" smtClean="0"/>
          </a:p>
          <a:p>
            <a:endParaRPr lang="en-US" sz="3200" dirty="0"/>
          </a:p>
        </p:txBody>
      </p:sp>
    </p:spTree>
    <p:extLst>
      <p:ext uri="{BB962C8B-B14F-4D97-AF65-F5344CB8AC3E}">
        <p14:creationId xmlns:p14="http://schemas.microsoft.com/office/powerpoint/2010/main" val="19251708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Coach</a:t>
            </a:r>
            <a:endParaRPr lang="en-US" dirty="0"/>
          </a:p>
        </p:txBody>
      </p:sp>
      <p:sp>
        <p:nvSpPr>
          <p:cNvPr id="3" name="TextBox 2"/>
          <p:cNvSpPr txBox="1"/>
          <p:nvPr/>
        </p:nvSpPr>
        <p:spPr>
          <a:xfrm>
            <a:off x="3365996" y="2983616"/>
            <a:ext cx="5329877" cy="2893100"/>
          </a:xfrm>
          <a:prstGeom prst="rect">
            <a:avLst/>
          </a:prstGeom>
          <a:noFill/>
        </p:spPr>
        <p:txBody>
          <a:bodyPr wrap="square" rtlCol="0">
            <a:spAutoFit/>
          </a:bodyPr>
          <a:lstStyle/>
          <a:p>
            <a:r>
              <a:rPr lang="en-US" sz="1400" dirty="0" smtClean="0"/>
              <a:t>Michael Torres, founder of Focus-Forward Enterprises, believes that to truly optimize the performance of an individual or organization you have incorporate change through scientific based platforms that addresses both the brain and body as well as a plan to integrate these systems. Having conceptualized a unique system that not only offers a neuroscience based approach to movement and executive performance coaching, but the Transformational Performance Coaching program includes a matrix of sport and nutritional sciences to maximize the human experience. With partners such as the Body-Brain Performance company, </a:t>
            </a:r>
            <a:r>
              <a:rPr lang="en-US" sz="1400" dirty="0" err="1" smtClean="0"/>
              <a:t>Segterra</a:t>
            </a:r>
            <a:r>
              <a:rPr lang="en-US" sz="1400" dirty="0" smtClean="0"/>
              <a:t> Biomedical Labs, Integrated Performance Institute, and others we believe we have established the new standard in total performance executive training and leadership education. </a:t>
            </a:r>
            <a:endParaRPr lang="en-US" sz="1400" dirty="0"/>
          </a:p>
        </p:txBody>
      </p:sp>
      <p:pic>
        <p:nvPicPr>
          <p:cNvPr id="4" name="Picture 3" descr="JAY_SULLIVAN_PHOTOGRAPHER_B8P3859.jpg"/>
          <p:cNvPicPr>
            <a:picLocks noChangeAspect="1"/>
          </p:cNvPicPr>
          <p:nvPr/>
        </p:nvPicPr>
        <p:blipFill rotWithShape="1">
          <a:blip r:embed="rId2" cstate="print">
            <a:extLst>
              <a:ext uri="{28A0092B-C50C-407E-A947-70E740481C1C}">
                <a14:useLocalDpi xmlns:a14="http://schemas.microsoft.com/office/drawing/2010/main" val="0"/>
              </a:ext>
            </a:extLst>
          </a:blip>
          <a:srcRect l="7277" r="17640" b="23017"/>
          <a:stretch/>
        </p:blipFill>
        <p:spPr>
          <a:xfrm>
            <a:off x="184945" y="2552101"/>
            <a:ext cx="2687870" cy="41338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250882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141"/>
            <a:ext cx="9049986" cy="1143000"/>
          </a:xfrm>
        </p:spPr>
        <p:txBody>
          <a:bodyPr/>
          <a:lstStyle/>
          <a:p>
            <a:r>
              <a:rPr lang="en-US" dirty="0" smtClean="0"/>
              <a:t>High Performance Communication</a:t>
            </a:r>
            <a:endParaRPr lang="en-US" dirty="0"/>
          </a:p>
        </p:txBody>
      </p:sp>
      <p:sp>
        <p:nvSpPr>
          <p:cNvPr id="3" name="Content Placeholder 2"/>
          <p:cNvSpPr>
            <a:spLocks noGrp="1"/>
          </p:cNvSpPr>
          <p:nvPr>
            <p:ph idx="1"/>
          </p:nvPr>
        </p:nvSpPr>
        <p:spPr>
          <a:xfrm>
            <a:off x="739775" y="2770094"/>
            <a:ext cx="7662864" cy="3838244"/>
          </a:xfrm>
        </p:spPr>
        <p:txBody>
          <a:bodyPr>
            <a:normAutofit fontScale="85000" lnSpcReduction="20000"/>
          </a:bodyPr>
          <a:lstStyle/>
          <a:p>
            <a:pPr marL="0" indent="0">
              <a:buNone/>
            </a:pPr>
            <a:r>
              <a:rPr lang="en-US" dirty="0" smtClean="0"/>
              <a:t>We believe that in order to truly maximize the human performance engine with in any person you must have a working knowledge and understanding the function and relationship of the brain and the body. </a:t>
            </a:r>
          </a:p>
          <a:p>
            <a:pPr marL="0" indent="0">
              <a:buNone/>
            </a:pPr>
            <a:endParaRPr lang="en-US" dirty="0"/>
          </a:p>
          <a:p>
            <a:pPr marL="0" indent="0">
              <a:buNone/>
            </a:pPr>
            <a:r>
              <a:rPr lang="en-US" dirty="0" smtClean="0"/>
              <a:t>It all starts with communication, </a:t>
            </a:r>
            <a:r>
              <a:rPr lang="en-US" dirty="0"/>
              <a:t>t</a:t>
            </a:r>
            <a:r>
              <a:rPr lang="en-US" dirty="0" smtClean="0"/>
              <a:t>he format in which we arrange our thoughts and words have a very important roll in how effective our communication efforts may be.  </a:t>
            </a:r>
            <a:endParaRPr lang="en-US" dirty="0"/>
          </a:p>
        </p:txBody>
      </p:sp>
    </p:spTree>
    <p:extLst>
      <p:ext uri="{BB962C8B-B14F-4D97-AF65-F5344CB8AC3E}">
        <p14:creationId xmlns:p14="http://schemas.microsoft.com/office/powerpoint/2010/main" val="349116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TextBox 2"/>
          <p:cNvSpPr txBox="1"/>
          <p:nvPr/>
        </p:nvSpPr>
        <p:spPr>
          <a:xfrm>
            <a:off x="457200" y="2934299"/>
            <a:ext cx="8622873" cy="3693319"/>
          </a:xfrm>
          <a:prstGeom prst="rect">
            <a:avLst/>
          </a:prstGeom>
          <a:noFill/>
        </p:spPr>
        <p:txBody>
          <a:bodyPr wrap="none" rtlCol="0">
            <a:spAutoFit/>
          </a:bodyPr>
          <a:lstStyle/>
          <a:p>
            <a:r>
              <a:rPr lang="en-US" dirty="0" smtClean="0"/>
              <a:t>Why we wish to communicate, or sometimes why should someone listen to what </a:t>
            </a:r>
          </a:p>
          <a:p>
            <a:r>
              <a:rPr lang="en-US" dirty="0" smtClean="0"/>
              <a:t>you have to communicate are often the most important questions to ask your self, </a:t>
            </a:r>
          </a:p>
          <a:p>
            <a:r>
              <a:rPr lang="en-US" dirty="0" smtClean="0"/>
              <a:t>versus what it is you really want to say. </a:t>
            </a:r>
          </a:p>
          <a:p>
            <a:endParaRPr lang="en-US" dirty="0"/>
          </a:p>
          <a:p>
            <a:r>
              <a:rPr lang="en-US" dirty="0" smtClean="0"/>
              <a:t>The best companies and leaders in history have managed to do something that </a:t>
            </a:r>
          </a:p>
          <a:p>
            <a:r>
              <a:rPr lang="en-US" dirty="0" smtClean="0"/>
              <a:t>continues to separate them from the masses. It all has to do with how they </a:t>
            </a:r>
          </a:p>
          <a:p>
            <a:r>
              <a:rPr lang="en-US" dirty="0" smtClean="0"/>
              <a:t>communicate their message. </a:t>
            </a:r>
          </a:p>
          <a:p>
            <a:endParaRPr lang="en-US" dirty="0"/>
          </a:p>
          <a:p>
            <a:r>
              <a:rPr lang="en-US" dirty="0" smtClean="0"/>
              <a:t>High Performance Communication has three basic characteristics: Clarity, Discipline</a:t>
            </a:r>
          </a:p>
          <a:p>
            <a:r>
              <a:rPr lang="en-US" dirty="0" smtClean="0"/>
              <a:t>and Consistency. We will explore each of these components which can then be applied</a:t>
            </a:r>
          </a:p>
          <a:p>
            <a:r>
              <a:rPr lang="en-US" dirty="0" smtClean="0"/>
              <a:t>to your personal as well as business and organizational communication engagements. </a:t>
            </a:r>
          </a:p>
          <a:p>
            <a:endParaRPr lang="en-US" dirty="0"/>
          </a:p>
          <a:p>
            <a:endParaRPr lang="en-US" dirty="0"/>
          </a:p>
        </p:txBody>
      </p:sp>
    </p:spTree>
    <p:extLst>
      <p:ext uri="{BB962C8B-B14F-4D97-AF65-F5344CB8AC3E}">
        <p14:creationId xmlns:p14="http://schemas.microsoft.com/office/powerpoint/2010/main" val="15772713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Circle</a:t>
            </a:r>
            <a:endParaRPr lang="en-US" dirty="0"/>
          </a:p>
        </p:txBody>
      </p:sp>
      <p:sp>
        <p:nvSpPr>
          <p:cNvPr id="3" name="Donut 2"/>
          <p:cNvSpPr/>
          <p:nvPr/>
        </p:nvSpPr>
        <p:spPr>
          <a:xfrm>
            <a:off x="3587930" y="3895960"/>
            <a:ext cx="1454903" cy="1269886"/>
          </a:xfrm>
          <a:prstGeom prst="donut">
            <a:avLst>
              <a:gd name="adj" fmla="val 309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2872809" y="3217866"/>
            <a:ext cx="2811168" cy="2712378"/>
          </a:xfrm>
          <a:prstGeom prst="donut">
            <a:avLst>
              <a:gd name="adj" fmla="val 362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2342635" y="2687719"/>
            <a:ext cx="3883850" cy="3834315"/>
          </a:xfrm>
          <a:prstGeom prst="donut">
            <a:avLst>
              <a:gd name="adj" fmla="val 2657"/>
            </a:avLst>
          </a:prstGeom>
        </p:spPr>
        <p:style>
          <a:lnRef idx="1">
            <a:schemeClr val="accent1"/>
          </a:lnRef>
          <a:fillRef idx="3">
            <a:schemeClr val="accent1"/>
          </a:fillRef>
          <a:effectRef idx="2">
            <a:schemeClr val="accent1"/>
          </a:effectRef>
          <a:fontRef idx="minor">
            <a:schemeClr val="lt1"/>
          </a:fontRef>
        </p:style>
        <p:txBody>
          <a:bodyPr vert="vert270" rtlCol="0" anchor="ctr"/>
          <a:lstStyle/>
          <a:p>
            <a:pPr algn="ctr"/>
            <a:endParaRPr lang="en-US">
              <a:solidFill>
                <a:schemeClr val="tx1"/>
              </a:solidFill>
            </a:endParaRPr>
          </a:p>
        </p:txBody>
      </p:sp>
      <p:sp>
        <p:nvSpPr>
          <p:cNvPr id="7" name="TextBox 6"/>
          <p:cNvSpPr txBox="1"/>
          <p:nvPr/>
        </p:nvSpPr>
        <p:spPr>
          <a:xfrm rot="5400000">
            <a:off x="457200" y="3847157"/>
            <a:ext cx="1661993" cy="1404992"/>
          </a:xfrm>
          <a:prstGeom prst="rect">
            <a:avLst/>
          </a:prstGeom>
          <a:noFill/>
        </p:spPr>
        <p:txBody>
          <a:bodyPr vert="vert270" wrap="none" rtlCol="0">
            <a:spAutoFit/>
          </a:bodyPr>
          <a:lstStyle/>
          <a:p>
            <a:r>
              <a:rPr lang="en-US" sz="3200" dirty="0" smtClean="0"/>
              <a:t>WHY </a:t>
            </a:r>
          </a:p>
          <a:p>
            <a:r>
              <a:rPr lang="en-US" sz="3200" dirty="0" smtClean="0"/>
              <a:t>HOW </a:t>
            </a:r>
          </a:p>
          <a:p>
            <a:r>
              <a:rPr lang="en-US" sz="3200" dirty="0" smtClean="0"/>
              <a:t>WHAT</a:t>
            </a:r>
            <a:endParaRPr lang="en-US" sz="3200" dirty="0"/>
          </a:p>
        </p:txBody>
      </p:sp>
      <p:sp>
        <p:nvSpPr>
          <p:cNvPr id="8" name="TextBox 7"/>
          <p:cNvSpPr txBox="1"/>
          <p:nvPr/>
        </p:nvSpPr>
        <p:spPr>
          <a:xfrm>
            <a:off x="6584044" y="3674039"/>
            <a:ext cx="2605401" cy="1569660"/>
          </a:xfrm>
          <a:prstGeom prst="rect">
            <a:avLst/>
          </a:prstGeom>
          <a:noFill/>
        </p:spPr>
        <p:txBody>
          <a:bodyPr wrap="none" rtlCol="0">
            <a:spAutoFit/>
          </a:bodyPr>
          <a:lstStyle/>
          <a:p>
            <a:r>
              <a:rPr lang="en-US" sz="3200" dirty="0" smtClean="0"/>
              <a:t>PRIMAL</a:t>
            </a:r>
          </a:p>
          <a:p>
            <a:r>
              <a:rPr lang="en-US" sz="3200" dirty="0" smtClean="0"/>
              <a:t>LIMBIC</a:t>
            </a:r>
          </a:p>
          <a:p>
            <a:r>
              <a:rPr lang="en-US" sz="3200" dirty="0" smtClean="0"/>
              <a:t>COGNITIVE</a:t>
            </a:r>
            <a:endParaRPr lang="en-US" sz="3200" dirty="0"/>
          </a:p>
        </p:txBody>
      </p:sp>
    </p:spTree>
    <p:extLst>
      <p:ext uri="{BB962C8B-B14F-4D97-AF65-F5344CB8AC3E}">
        <p14:creationId xmlns:p14="http://schemas.microsoft.com/office/powerpoint/2010/main" val="5388205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 of WHY	</a:t>
            </a:r>
            <a:endParaRPr lang="en-US" dirty="0"/>
          </a:p>
        </p:txBody>
      </p:sp>
      <p:sp>
        <p:nvSpPr>
          <p:cNvPr id="3" name="TextBox 2"/>
          <p:cNvSpPr txBox="1"/>
          <p:nvPr/>
        </p:nvSpPr>
        <p:spPr>
          <a:xfrm>
            <a:off x="1060353" y="3008273"/>
            <a:ext cx="7212863" cy="923330"/>
          </a:xfrm>
          <a:prstGeom prst="rect">
            <a:avLst/>
          </a:prstGeom>
          <a:noFill/>
        </p:spPr>
        <p:txBody>
          <a:bodyPr wrap="square" rtlCol="0">
            <a:spAutoFit/>
          </a:bodyPr>
          <a:lstStyle/>
          <a:p>
            <a:r>
              <a:rPr lang="en-US" dirty="0" smtClean="0"/>
              <a:t>Knowing your WHY or your organizations WHY is not the only way to be successful, but it is the only way to maintain a lasting success and have a greater blend of innovation and flexibility. </a:t>
            </a:r>
            <a:endParaRPr lang="en-US" dirty="0"/>
          </a:p>
        </p:txBody>
      </p:sp>
      <p:sp>
        <p:nvSpPr>
          <p:cNvPr id="4" name="TextBox 3"/>
          <p:cNvSpPr txBox="1"/>
          <p:nvPr/>
        </p:nvSpPr>
        <p:spPr>
          <a:xfrm>
            <a:off x="1097350" y="4807768"/>
            <a:ext cx="6443890" cy="338554"/>
          </a:xfrm>
          <a:prstGeom prst="rect">
            <a:avLst/>
          </a:prstGeom>
          <a:noFill/>
        </p:spPr>
        <p:txBody>
          <a:bodyPr wrap="none" rtlCol="0">
            <a:spAutoFit/>
          </a:bodyPr>
          <a:lstStyle/>
          <a:p>
            <a:r>
              <a:rPr lang="en-US" sz="1600" b="1" i="1" dirty="0" smtClean="0"/>
              <a:t>“People don’t buy WHAT you do, they buy WHY you do it” – Simon </a:t>
            </a:r>
            <a:r>
              <a:rPr lang="en-US" sz="1600" b="1" i="1" dirty="0" err="1" smtClean="0"/>
              <a:t>Sinek</a:t>
            </a:r>
            <a:endParaRPr lang="en-US" sz="1600" b="1" i="1" dirty="0"/>
          </a:p>
        </p:txBody>
      </p:sp>
    </p:spTree>
    <p:extLst>
      <p:ext uri="{BB962C8B-B14F-4D97-AF65-F5344CB8AC3E}">
        <p14:creationId xmlns:p14="http://schemas.microsoft.com/office/powerpoint/2010/main" val="16728690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WHY</a:t>
            </a:r>
            <a:endParaRPr lang="en-US" dirty="0"/>
          </a:p>
        </p:txBody>
      </p:sp>
      <p:graphicFrame>
        <p:nvGraphicFramePr>
          <p:cNvPr id="4" name="Diagram 3"/>
          <p:cNvGraphicFramePr/>
          <p:nvPr>
            <p:extLst>
              <p:ext uri="{D42A27DB-BD31-4B8C-83A1-F6EECF244321}">
                <p14:modId xmlns:p14="http://schemas.microsoft.com/office/powerpoint/2010/main" val="744691344"/>
              </p:ext>
            </p:extLst>
          </p:nvPr>
        </p:nvGraphicFramePr>
        <p:xfrm>
          <a:off x="209603" y="2108257"/>
          <a:ext cx="4229081" cy="3407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imgres.jpe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6792" y="2284660"/>
            <a:ext cx="2081577" cy="1623630"/>
          </a:xfrm>
          <a:prstGeom prst="rect">
            <a:avLst/>
          </a:prstGeom>
        </p:spPr>
      </p:pic>
      <p:pic>
        <p:nvPicPr>
          <p:cNvPr id="10" name="Picture 9" descr="imgres.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4781" y="2706812"/>
            <a:ext cx="1984627" cy="2402955"/>
          </a:xfrm>
          <a:prstGeom prst="rect">
            <a:avLst/>
          </a:prstGeom>
        </p:spPr>
      </p:pic>
      <p:sp>
        <p:nvSpPr>
          <p:cNvPr id="15" name="Rectangle 14"/>
          <p:cNvSpPr/>
          <p:nvPr/>
        </p:nvSpPr>
        <p:spPr>
          <a:xfrm>
            <a:off x="5003330" y="4994447"/>
            <a:ext cx="1826078" cy="3693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670359" y="3797330"/>
            <a:ext cx="2473641" cy="2769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ular Callout 16"/>
          <p:cNvSpPr/>
          <p:nvPr/>
        </p:nvSpPr>
        <p:spPr>
          <a:xfrm>
            <a:off x="2607971" y="5515310"/>
            <a:ext cx="6078829" cy="941393"/>
          </a:xfrm>
          <a:prstGeom prst="wedgeRectCallout">
            <a:avLst/>
          </a:prstGeom>
          <a:solidFill>
            <a:schemeClr val="bg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670359" y="3797330"/>
            <a:ext cx="2564572" cy="276999"/>
          </a:xfrm>
          <a:prstGeom prst="rect">
            <a:avLst/>
          </a:prstGeom>
          <a:noFill/>
        </p:spPr>
        <p:txBody>
          <a:bodyPr wrap="square" rtlCol="0">
            <a:spAutoFit/>
          </a:bodyPr>
          <a:lstStyle/>
          <a:p>
            <a:r>
              <a:rPr lang="en-US" sz="1200" b="1" dirty="0" smtClean="0">
                <a:solidFill>
                  <a:srgbClr val="FFFFFF"/>
                </a:solidFill>
              </a:rPr>
              <a:t>Up to a 6 month wait for product</a:t>
            </a:r>
            <a:endParaRPr lang="en-US" sz="1200" b="1" dirty="0">
              <a:solidFill>
                <a:srgbClr val="FFFFFF"/>
              </a:solidFill>
            </a:endParaRPr>
          </a:p>
        </p:txBody>
      </p:sp>
      <p:sp>
        <p:nvSpPr>
          <p:cNvPr id="12" name="TextBox 11"/>
          <p:cNvSpPr txBox="1"/>
          <p:nvPr/>
        </p:nvSpPr>
        <p:spPr>
          <a:xfrm>
            <a:off x="5003330" y="5014046"/>
            <a:ext cx="1872177" cy="369332"/>
          </a:xfrm>
          <a:prstGeom prst="rect">
            <a:avLst/>
          </a:prstGeom>
          <a:noFill/>
        </p:spPr>
        <p:txBody>
          <a:bodyPr wrap="none" rtlCol="0">
            <a:spAutoFit/>
          </a:bodyPr>
          <a:lstStyle/>
          <a:p>
            <a:r>
              <a:rPr lang="en-US" b="1" dirty="0" smtClean="0">
                <a:solidFill>
                  <a:srgbClr val="FFFFFF"/>
                </a:solidFill>
              </a:rPr>
              <a:t>25% higher price</a:t>
            </a:r>
            <a:endParaRPr lang="en-US" b="1" dirty="0">
              <a:solidFill>
                <a:srgbClr val="FFFFFF"/>
              </a:solidFill>
            </a:endParaRPr>
          </a:p>
        </p:txBody>
      </p:sp>
      <p:sp>
        <p:nvSpPr>
          <p:cNvPr id="11" name="Rectangle 10"/>
          <p:cNvSpPr/>
          <p:nvPr/>
        </p:nvSpPr>
        <p:spPr>
          <a:xfrm>
            <a:off x="2675541" y="5432963"/>
            <a:ext cx="6078829" cy="1200329"/>
          </a:xfrm>
          <a:prstGeom prst="rect">
            <a:avLst/>
          </a:prstGeom>
        </p:spPr>
        <p:txBody>
          <a:bodyPr wrap="square">
            <a:spAutoFit/>
          </a:bodyPr>
          <a:lstStyle/>
          <a:p>
            <a:r>
              <a:rPr lang="en-US" dirty="0">
                <a:solidFill>
                  <a:srgbClr val="FFFFFF"/>
                </a:solidFill>
              </a:rPr>
              <a:t>How do these brands maintain a loyalty base that will tattoo their logo on their own body, and wait outside of a retail store for hours? </a:t>
            </a:r>
          </a:p>
          <a:p>
            <a:endParaRPr lang="en-US" dirty="0"/>
          </a:p>
        </p:txBody>
      </p:sp>
      <p:sp>
        <p:nvSpPr>
          <p:cNvPr id="18" name="TextBox 17"/>
          <p:cNvSpPr txBox="1"/>
          <p:nvPr/>
        </p:nvSpPr>
        <p:spPr>
          <a:xfrm>
            <a:off x="1652177" y="1318864"/>
            <a:ext cx="5929665" cy="338554"/>
          </a:xfrm>
          <a:prstGeom prst="rect">
            <a:avLst/>
          </a:prstGeom>
          <a:noFill/>
        </p:spPr>
        <p:txBody>
          <a:bodyPr wrap="square" rtlCol="0">
            <a:spAutoFit/>
          </a:bodyPr>
          <a:lstStyle/>
          <a:p>
            <a:r>
              <a:rPr lang="en-US" sz="1600" b="1" i="1" dirty="0" smtClean="0"/>
              <a:t>Stop sales and marketing and start communicating – Michael Torres</a:t>
            </a:r>
            <a:endParaRPr lang="en-US" sz="1600" b="1" i="1" dirty="0"/>
          </a:p>
        </p:txBody>
      </p:sp>
    </p:spTree>
    <p:extLst>
      <p:ext uri="{BB962C8B-B14F-4D97-AF65-F5344CB8AC3E}">
        <p14:creationId xmlns:p14="http://schemas.microsoft.com/office/powerpoint/2010/main" val="7124579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of How	</a:t>
            </a:r>
            <a:endParaRPr lang="en-US" dirty="0"/>
          </a:p>
        </p:txBody>
      </p:sp>
      <p:sp>
        <p:nvSpPr>
          <p:cNvPr id="3" name="TextBox 2"/>
          <p:cNvSpPr txBox="1"/>
          <p:nvPr/>
        </p:nvSpPr>
        <p:spPr>
          <a:xfrm>
            <a:off x="209605" y="2811009"/>
            <a:ext cx="8704952" cy="646331"/>
          </a:xfrm>
          <a:prstGeom prst="rect">
            <a:avLst/>
          </a:prstGeom>
          <a:noFill/>
        </p:spPr>
        <p:txBody>
          <a:bodyPr wrap="none" rtlCol="0">
            <a:spAutoFit/>
          </a:bodyPr>
          <a:lstStyle/>
          <a:p>
            <a:r>
              <a:rPr lang="en-US" dirty="0" smtClean="0"/>
              <a:t>Most businesses have some sort of values, usual words that would appear to be of some</a:t>
            </a:r>
          </a:p>
          <a:p>
            <a:r>
              <a:rPr lang="en-US" dirty="0" smtClean="0"/>
              <a:t>moral value to the owner and it’s employees.</a:t>
            </a:r>
            <a:endParaRPr lang="en-US" dirty="0"/>
          </a:p>
        </p:txBody>
      </p:sp>
      <p:sp>
        <p:nvSpPr>
          <p:cNvPr id="4" name="Rectangle 3"/>
          <p:cNvSpPr/>
          <p:nvPr/>
        </p:nvSpPr>
        <p:spPr>
          <a:xfrm>
            <a:off x="1168632" y="3657758"/>
            <a:ext cx="6288901" cy="923330"/>
          </a:xfrm>
          <a:prstGeom prst="rect">
            <a:avLst/>
          </a:prstGeom>
          <a:noFill/>
          <a:effectLst>
            <a:outerShdw blurRad="50800" dist="38100" dir="2700000" algn="tl" rotWithShape="0">
              <a:prstClr val="black">
                <a:alpha val="40000"/>
              </a:prstClr>
            </a:outerShdw>
          </a:effectLst>
        </p:spPr>
        <p:txBody>
          <a:bodyPr wrap="none" lIns="91440" tIns="45720" rIns="91440" bIns="45720">
            <a:spAutoFit/>
          </a:bodyPr>
          <a:lstStyle/>
          <a:p>
            <a:pPr algn="ctr"/>
            <a:r>
              <a:rPr lang="en-US" sz="5400" b="1" dirty="0" smtClean="0">
                <a:ln w="17780" cmpd="sng">
                  <a:solidFill>
                    <a:schemeClr val="bg1"/>
                  </a:solidFill>
                  <a:prstDash val="solid"/>
                  <a:miter lim="800000"/>
                </a:ln>
                <a:solidFill>
                  <a:schemeClr val="accent1"/>
                </a:solidFill>
                <a:effectLst>
                  <a:outerShdw blurRad="50800" algn="tl" rotWithShape="0">
                    <a:srgbClr val="000000"/>
                  </a:outerShdw>
                </a:effectLst>
              </a:rPr>
              <a:t>Integrity &amp; Honesty </a:t>
            </a:r>
            <a:endParaRPr lang="en-US" sz="5400" b="1" dirty="0">
              <a:ln w="17780" cmpd="sng">
                <a:solidFill>
                  <a:schemeClr val="bg1"/>
                </a:solidFill>
                <a:prstDash val="solid"/>
                <a:miter lim="800000"/>
              </a:ln>
              <a:solidFill>
                <a:schemeClr val="accent1"/>
              </a:solidFill>
              <a:effectLst>
                <a:outerShdw blurRad="50800" algn="tl" rotWithShape="0">
                  <a:srgbClr val="000000"/>
                </a:outerShdw>
              </a:effectLst>
            </a:endParaRPr>
          </a:p>
        </p:txBody>
      </p:sp>
      <p:sp>
        <p:nvSpPr>
          <p:cNvPr id="5" name="TextBox 4"/>
          <p:cNvSpPr txBox="1"/>
          <p:nvPr/>
        </p:nvSpPr>
        <p:spPr>
          <a:xfrm>
            <a:off x="184945" y="4667391"/>
            <a:ext cx="9097362" cy="2031325"/>
          </a:xfrm>
          <a:prstGeom prst="rect">
            <a:avLst/>
          </a:prstGeom>
          <a:noFill/>
        </p:spPr>
        <p:txBody>
          <a:bodyPr wrap="none" rtlCol="0">
            <a:spAutoFit/>
          </a:bodyPr>
          <a:lstStyle/>
          <a:p>
            <a:r>
              <a:rPr lang="en-US" dirty="0" smtClean="0"/>
              <a:t>On face value, if these words are part of your personal mantra or company values, you </a:t>
            </a:r>
          </a:p>
          <a:p>
            <a:r>
              <a:rPr lang="en-US" dirty="0" smtClean="0"/>
              <a:t>would say that yes I would like a business that possesses these traits. Let’s deep dive on </a:t>
            </a:r>
          </a:p>
          <a:p>
            <a:r>
              <a:rPr lang="en-US" dirty="0" smtClean="0"/>
              <a:t>these to two words and first and foremost identify them for what they are- nouns. </a:t>
            </a:r>
          </a:p>
          <a:p>
            <a:endParaRPr lang="en-US" dirty="0"/>
          </a:p>
          <a:p>
            <a:r>
              <a:rPr lang="en-US" dirty="0" smtClean="0"/>
              <a:t>The problem with that is they are not “Actionable” in this form, they just sound good. It </a:t>
            </a:r>
          </a:p>
          <a:p>
            <a:r>
              <a:rPr lang="en-US" dirty="0" smtClean="0"/>
              <a:t>takes discipline to continue to act on your values and make everything you do relate to your </a:t>
            </a:r>
          </a:p>
          <a:p>
            <a:r>
              <a:rPr lang="en-US" dirty="0" smtClean="0"/>
              <a:t>WHY</a:t>
            </a:r>
            <a:endParaRPr lang="en-US" dirty="0"/>
          </a:p>
        </p:txBody>
      </p:sp>
    </p:spTree>
    <p:extLst>
      <p:ext uri="{BB962C8B-B14F-4D97-AF65-F5344CB8AC3E}">
        <p14:creationId xmlns:p14="http://schemas.microsoft.com/office/powerpoint/2010/main" val="28463454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639" y="4130211"/>
            <a:ext cx="8865040" cy="15781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in action</a:t>
            </a:r>
            <a:endParaRPr lang="en-US" dirty="0"/>
          </a:p>
        </p:txBody>
      </p:sp>
      <p:sp>
        <p:nvSpPr>
          <p:cNvPr id="3" name="TextBox 2"/>
          <p:cNvSpPr txBox="1"/>
          <p:nvPr/>
        </p:nvSpPr>
        <p:spPr>
          <a:xfrm>
            <a:off x="98639" y="2465798"/>
            <a:ext cx="8865040" cy="3416320"/>
          </a:xfrm>
          <a:prstGeom prst="rect">
            <a:avLst/>
          </a:prstGeom>
          <a:noFill/>
        </p:spPr>
        <p:txBody>
          <a:bodyPr wrap="square" rtlCol="0">
            <a:spAutoFit/>
          </a:bodyPr>
          <a:lstStyle/>
          <a:p>
            <a:r>
              <a:rPr lang="en-US" dirty="0" smtClean="0"/>
              <a:t>The first step in understanding how to communicate your “How” is to examine your</a:t>
            </a:r>
          </a:p>
          <a:p>
            <a:r>
              <a:rPr lang="en-US" dirty="0" smtClean="0"/>
              <a:t>own filter, or in other words, how you see the situation. </a:t>
            </a:r>
          </a:p>
          <a:p>
            <a:endParaRPr lang="en-US" dirty="0"/>
          </a:p>
          <a:p>
            <a:r>
              <a:rPr lang="en-US" dirty="0" smtClean="0"/>
              <a:t>If you have established a set of value principles for yourself or your organization, then</a:t>
            </a:r>
          </a:p>
          <a:p>
            <a:r>
              <a:rPr lang="en-US" dirty="0" smtClean="0"/>
              <a:t>write them down at this point and explain for each of them what they look like in action.</a:t>
            </a:r>
          </a:p>
          <a:p>
            <a:endParaRPr lang="en-US" dirty="0"/>
          </a:p>
          <a:p>
            <a:r>
              <a:rPr lang="en-US" i="1" dirty="0" smtClean="0">
                <a:solidFill>
                  <a:schemeClr val="bg2">
                    <a:lumMod val="50000"/>
                  </a:schemeClr>
                </a:solidFill>
              </a:rPr>
              <a:t>For example: Integrity – We will ensure the highest quality of service each time we </a:t>
            </a:r>
          </a:p>
          <a:p>
            <a:r>
              <a:rPr lang="en-US" i="1" dirty="0" smtClean="0">
                <a:solidFill>
                  <a:schemeClr val="bg2">
                    <a:lumMod val="50000"/>
                  </a:schemeClr>
                </a:solidFill>
              </a:rPr>
              <a:t>stand and deliver.  We support this promise to quality by honoring our 100% money back</a:t>
            </a:r>
          </a:p>
          <a:p>
            <a:r>
              <a:rPr lang="en-US" i="1" dirty="0" smtClean="0">
                <a:solidFill>
                  <a:schemeClr val="bg2">
                    <a:lumMod val="50000"/>
                  </a:schemeClr>
                </a:solidFill>
              </a:rPr>
              <a:t>guarantee. – Integrity can be looked at in this view as following through no matter what, if you loose money or not you will stand by your promises. When consumers trust this, they are less likely to pursue or challenge this type of promise. </a:t>
            </a:r>
          </a:p>
          <a:p>
            <a:endParaRPr lang="en-US" dirty="0"/>
          </a:p>
        </p:txBody>
      </p:sp>
    </p:spTree>
    <p:extLst>
      <p:ext uri="{BB962C8B-B14F-4D97-AF65-F5344CB8AC3E}">
        <p14:creationId xmlns:p14="http://schemas.microsoft.com/office/powerpoint/2010/main" val="24472334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TotalTime>
  <Words>1265</Words>
  <Application>Microsoft Macintosh PowerPoint</Application>
  <PresentationFormat>On-screen Show (4:3)</PresentationFormat>
  <Paragraphs>162</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Focus Forward Enterprises</vt:lpstr>
      <vt:lpstr>High Performance Communication</vt:lpstr>
      <vt:lpstr>Communication</vt:lpstr>
      <vt:lpstr>The Power Circle</vt:lpstr>
      <vt:lpstr>Clarity of WHY </vt:lpstr>
      <vt:lpstr>Performance of WHY</vt:lpstr>
      <vt:lpstr>Discipline of How </vt:lpstr>
      <vt:lpstr>How in action</vt:lpstr>
      <vt:lpstr>Consistency of WHAT</vt:lpstr>
      <vt:lpstr>High Performance Communication Planning</vt:lpstr>
      <vt:lpstr>The Roadmap </vt:lpstr>
      <vt:lpstr>Communications Outline</vt:lpstr>
      <vt:lpstr>Communications in Action</vt:lpstr>
      <vt:lpstr>Communication Super Highway</vt:lpstr>
      <vt:lpstr>The language of communication</vt:lpstr>
      <vt:lpstr>5 Keys to success! </vt:lpstr>
      <vt:lpstr>Coaching Communication</vt:lpstr>
      <vt:lpstr>So you have clients now what?</vt:lpstr>
      <vt:lpstr>Neuroscience of Focus</vt:lpstr>
      <vt:lpstr>Coaching Cues</vt:lpstr>
      <vt:lpstr>Keys to external cues</vt:lpstr>
      <vt:lpstr>Experiential Learning</vt:lpstr>
      <vt:lpstr>PowerPoint Presentation</vt:lpstr>
      <vt:lpstr>Your  Coach</vt:lpstr>
    </vt:vector>
  </TitlesOfParts>
  <Company>Integrated Performance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Torres</dc:creator>
  <cp:lastModifiedBy>Jon</cp:lastModifiedBy>
  <cp:revision>1</cp:revision>
  <dcterms:created xsi:type="dcterms:W3CDTF">2013-06-21T02:37:42Z</dcterms:created>
  <dcterms:modified xsi:type="dcterms:W3CDTF">2013-06-21T15:23:23Z</dcterms:modified>
</cp:coreProperties>
</file>